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21"/>
  </p:notesMasterIdLst>
  <p:sldIdLst>
    <p:sldId id="256" r:id="rId6"/>
    <p:sldId id="350" r:id="rId7"/>
    <p:sldId id="360" r:id="rId8"/>
    <p:sldId id="361" r:id="rId9"/>
    <p:sldId id="351" r:id="rId10"/>
    <p:sldId id="260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57" r:id="rId19"/>
    <p:sldId id="261" r:id="rId20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1pPr>
    <a:lvl2pPr marL="0" marR="0" indent="408137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2pPr>
    <a:lvl3pPr marL="0" marR="0" indent="816273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3pPr>
    <a:lvl4pPr marL="0" marR="0" indent="1224409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4pPr>
    <a:lvl5pPr marL="0" marR="0" indent="1632547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5pPr>
    <a:lvl6pPr marL="0" marR="0" indent="2040683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6pPr>
    <a:lvl7pPr marL="0" marR="0" indent="2448821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7pPr>
    <a:lvl8pPr marL="0" marR="0" indent="2856957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8pPr>
    <a:lvl9pPr marL="0" marR="0" indent="3265094" algn="ctr" defTabSz="81627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Poppins Regular"/>
        <a:ea typeface="Poppins Regular"/>
        <a:cs typeface="Poppins Regular"/>
        <a:sym typeface="Poppins Regular"/>
      </a:defRPr>
    </a:lvl9pPr>
  </p:defaultTextStyle>
  <p:extLst>
    <p:ext uri="{EFAFB233-063F-42B5-8137-9DF3F51BA10A}">
      <p15:sldGuideLst xmlns:p15="http://schemas.microsoft.com/office/powerpoint/2012/main">
        <p15:guide id="1" orient="horz" pos="2988" userDrawn="1">
          <p15:clr>
            <a:srgbClr val="A4A3A4"/>
          </p15:clr>
        </p15:guide>
        <p15:guide id="2" pos="2856" userDrawn="1">
          <p15:clr>
            <a:srgbClr val="A4A3A4"/>
          </p15:clr>
        </p15:guide>
        <p15:guide id="4" pos="777" userDrawn="1">
          <p15:clr>
            <a:srgbClr val="A4A3A4"/>
          </p15:clr>
        </p15:guide>
        <p15:guide id="5" pos="5616" userDrawn="1">
          <p15:clr>
            <a:srgbClr val="A4A3A4"/>
          </p15:clr>
        </p15:guide>
        <p15:guide id="6" orient="horz" userDrawn="1">
          <p15:clr>
            <a:srgbClr val="A4A3A4"/>
          </p15:clr>
        </p15:guide>
        <p15:guide id="7" pos="2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9"/>
    <a:srgbClr val="F0F1F1"/>
    <a:srgbClr val="000000"/>
    <a:srgbClr val="292F6D"/>
    <a:srgbClr val="EEEFF8"/>
    <a:srgbClr val="E4E5F4"/>
    <a:srgbClr val="39B4A0"/>
    <a:srgbClr val="E7F9F7"/>
    <a:srgbClr val="32BCAD"/>
    <a:srgbClr val="279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C0C4E6-B460-B6AF-B75B-1564D2FB3D3D}" v="8" dt="2025-01-20T15:01:35.734"/>
  </p1510:revLst>
</p1510:revInfo>
</file>

<file path=ppt/tableStyles.xml><?xml version="1.0" encoding="utf-8"?>
<a:tblStyleLst xmlns:a="http://schemas.openxmlformats.org/drawingml/2006/main" def="{3B4B98B0-60AC-42C2-AFA5-B58CD77FA1E5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11" autoAdjust="0"/>
    <p:restoredTop sz="94580" autoAdjust="0"/>
  </p:normalViewPr>
  <p:slideViewPr>
    <p:cSldViewPr snapToGrid="0" snapToObjects="1">
      <p:cViewPr varScale="1">
        <p:scale>
          <a:sx n="86" d="100"/>
          <a:sy n="86" d="100"/>
        </p:scale>
        <p:origin x="162" y="84"/>
      </p:cViewPr>
      <p:guideLst>
        <p:guide orient="horz" pos="2988"/>
        <p:guide pos="2856"/>
        <p:guide pos="777"/>
        <p:guide pos="5616"/>
        <p:guide orient="horz"/>
        <p:guide pos="288"/>
      </p:guideLst>
    </p:cSldViewPr>
  </p:slideViewPr>
  <p:outlineViewPr>
    <p:cViewPr>
      <p:scale>
        <a:sx n="33" d="100"/>
        <a:sy n="33" d="100"/>
      </p:scale>
      <p:origin x="0" y="-17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Allison" userId="S::amanda.allison@avelecare.com::0127eadc-ba51-4699-94a2-39bda0f3271b" providerId="AD" clId="Web-{4EC0C4E6-B460-B6AF-B75B-1564D2FB3D3D}"/>
    <pc:docChg chg="modSld">
      <pc:chgData name="Amanda Allison" userId="S::amanda.allison@avelecare.com::0127eadc-ba51-4699-94a2-39bda0f3271b" providerId="AD" clId="Web-{4EC0C4E6-B460-B6AF-B75B-1564D2FB3D3D}" dt="2025-01-20T15:01:34.624" v="4" actId="20577"/>
      <pc:docMkLst>
        <pc:docMk/>
      </pc:docMkLst>
      <pc:sldChg chg="modSp">
        <pc:chgData name="Amanda Allison" userId="S::amanda.allison@avelecare.com::0127eadc-ba51-4699-94a2-39bda0f3271b" providerId="AD" clId="Web-{4EC0C4E6-B460-B6AF-B75B-1564D2FB3D3D}" dt="2025-01-20T15:01:34.624" v="4" actId="20577"/>
        <pc:sldMkLst>
          <pc:docMk/>
          <pc:sldMk cId="0" sldId="256"/>
        </pc:sldMkLst>
        <pc:spChg chg="mod">
          <ac:chgData name="Amanda Allison" userId="S::amanda.allison@avelecare.com::0127eadc-ba51-4699-94a2-39bda0f3271b" providerId="AD" clId="Web-{4EC0C4E6-B460-B6AF-B75B-1564D2FB3D3D}" dt="2025-01-20T15:01:34.624" v="4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711734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16273" latinLnBrk="0">
      <a:defRPr sz="1100">
        <a:latin typeface="Century Gothic" panose="020B0502020202020204" pitchFamily="34" charset="0"/>
        <a:ea typeface="+mn-ea"/>
        <a:cs typeface="+mn-cs"/>
        <a:sym typeface="Calibri"/>
      </a:defRPr>
    </a:lvl1pPr>
    <a:lvl2pPr indent="228600" defTabSz="816273" latinLnBrk="0">
      <a:defRPr sz="1100">
        <a:latin typeface="+mn-lt"/>
        <a:ea typeface="+mn-ea"/>
        <a:cs typeface="+mn-cs"/>
        <a:sym typeface="Calibri"/>
      </a:defRPr>
    </a:lvl2pPr>
    <a:lvl3pPr indent="457200" defTabSz="816273" latinLnBrk="0">
      <a:defRPr sz="1100">
        <a:latin typeface="+mn-lt"/>
        <a:ea typeface="+mn-ea"/>
        <a:cs typeface="+mn-cs"/>
        <a:sym typeface="Calibri"/>
      </a:defRPr>
    </a:lvl3pPr>
    <a:lvl4pPr indent="685800" defTabSz="816273" latinLnBrk="0">
      <a:defRPr sz="1100">
        <a:latin typeface="+mn-lt"/>
        <a:ea typeface="+mn-ea"/>
        <a:cs typeface="+mn-cs"/>
        <a:sym typeface="Calibri"/>
      </a:defRPr>
    </a:lvl4pPr>
    <a:lvl5pPr indent="914400" defTabSz="816273" latinLnBrk="0">
      <a:defRPr sz="1100">
        <a:latin typeface="+mn-lt"/>
        <a:ea typeface="+mn-ea"/>
        <a:cs typeface="+mn-cs"/>
        <a:sym typeface="Calibri"/>
      </a:defRPr>
    </a:lvl5pPr>
    <a:lvl6pPr indent="1143000" defTabSz="816273" latinLnBrk="0">
      <a:defRPr sz="1100">
        <a:latin typeface="+mn-lt"/>
        <a:ea typeface="+mn-ea"/>
        <a:cs typeface="+mn-cs"/>
        <a:sym typeface="Calibri"/>
      </a:defRPr>
    </a:lvl6pPr>
    <a:lvl7pPr indent="1371600" defTabSz="816273" latinLnBrk="0">
      <a:defRPr sz="1100">
        <a:latin typeface="+mn-lt"/>
        <a:ea typeface="+mn-ea"/>
        <a:cs typeface="+mn-cs"/>
        <a:sym typeface="Calibri"/>
      </a:defRPr>
    </a:lvl7pPr>
    <a:lvl8pPr indent="1600200" defTabSz="816273" latinLnBrk="0">
      <a:defRPr sz="1100">
        <a:latin typeface="+mn-lt"/>
        <a:ea typeface="+mn-ea"/>
        <a:cs typeface="+mn-cs"/>
        <a:sym typeface="Calibri"/>
      </a:defRPr>
    </a:lvl8pPr>
    <a:lvl9pPr indent="1828800" defTabSz="816273" latinLnBrk="0">
      <a:defRPr sz="11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linkedin.com/company/avera-ecare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Cov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371600" y="986151"/>
            <a:ext cx="6400800" cy="184239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4200" b="1" i="0">
                <a:solidFill>
                  <a:srgbClr val="FFFFFF"/>
                </a:solidFill>
                <a:latin typeface="Century Gothic" panose="020B0502020202020204" pitchFamily="34" charset="0"/>
                <a:cs typeface="Poppins SemiBold" pitchFamily="2" charset="77"/>
              </a:defRPr>
            </a:lvl1pPr>
            <a:lvl2pPr marL="0" indent="457200" algn="ctr">
              <a:buSzTx/>
              <a:buFontTx/>
              <a:buNone/>
              <a:defRPr sz="3200" b="1" i="0">
                <a:solidFill>
                  <a:srgbClr val="FFFFFF"/>
                </a:solidFill>
                <a:latin typeface="Poppins SemiBold" pitchFamily="2" charset="77"/>
                <a:cs typeface="Poppins SemiBold" pitchFamily="2" charset="77"/>
              </a:defRPr>
            </a:lvl2pPr>
            <a:lvl3pPr marL="0" indent="914400" algn="ctr">
              <a:buSzTx/>
              <a:buFontTx/>
              <a:buNone/>
              <a:defRPr sz="3200" b="1" i="0">
                <a:solidFill>
                  <a:srgbClr val="FFFFFF"/>
                </a:solidFill>
                <a:latin typeface="Poppins SemiBold" pitchFamily="2" charset="77"/>
                <a:cs typeface="Poppins SemiBold" pitchFamily="2" charset="77"/>
              </a:defRPr>
            </a:lvl3pPr>
            <a:lvl4pPr marL="0" indent="1371600" algn="ctr">
              <a:buSzTx/>
              <a:buFontTx/>
              <a:buNone/>
              <a:defRPr sz="3200" b="1" i="0">
                <a:solidFill>
                  <a:srgbClr val="FFFFFF"/>
                </a:solidFill>
                <a:latin typeface="Poppins SemiBold" pitchFamily="2" charset="77"/>
                <a:cs typeface="Poppins SemiBold" pitchFamily="2" charset="77"/>
              </a:defRPr>
            </a:lvl4pPr>
            <a:lvl5pPr marL="0" indent="1828800" algn="ctr">
              <a:buSzTx/>
              <a:buFontTx/>
              <a:buNone/>
              <a:defRPr sz="3200" b="1" i="0">
                <a:solidFill>
                  <a:srgbClr val="FFFFFF"/>
                </a:solidFill>
                <a:latin typeface="Poppins SemiBold" pitchFamily="2" charset="77"/>
                <a:cs typeface="Poppins SemiBold" pitchFamily="2" charset="77"/>
              </a:defRPr>
            </a:lvl5pPr>
          </a:lstStyle>
          <a:p>
            <a:r>
              <a:rPr lang="en-US" dirty="0"/>
              <a:t>Title</a:t>
            </a:r>
            <a:endParaRPr dirty="0"/>
          </a:p>
        </p:txBody>
      </p:sp>
      <p:pic>
        <p:nvPicPr>
          <p:cNvPr id="13" name="Avel_eCare_Logo_Blue.pdf" descr="Avel_eCare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676" y="3364992"/>
            <a:ext cx="2392648" cy="1019686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67A8CD3-8562-7249-BC04-F1582C9CA47A}"/>
              </a:ext>
            </a:extLst>
          </p:cNvPr>
          <p:cNvCxnSpPr>
            <a:cxnSpLocks/>
          </p:cNvCxnSpPr>
          <p:nvPr userDrawn="1"/>
        </p:nvCxnSpPr>
        <p:spPr>
          <a:xfrm>
            <a:off x="2682240" y="2828544"/>
            <a:ext cx="3779520" cy="0"/>
          </a:xfrm>
          <a:prstGeom prst="line">
            <a:avLst/>
          </a:prstGeom>
          <a:noFill/>
          <a:ln w="12700" cap="flat">
            <a:solidFill>
              <a:schemeClr val="bg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vel_Logo_Blue.pdf" descr="Avel_Logo_Blue.pdf">
            <a:extLst>
              <a:ext uri="{FF2B5EF4-FFF2-40B4-BE49-F238E27FC236}">
                <a16:creationId xmlns:a16="http://schemas.microsoft.com/office/drawing/2014/main" id="{D10DAAB8-70E9-438E-AEEE-11C975076E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5918860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linkedin-3-512.png" descr="linkedin-3-512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8087" y="4530632"/>
            <a:ext cx="396185" cy="396185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Follow us"/>
          <p:cNvSpPr txBox="1"/>
          <p:nvPr/>
        </p:nvSpPr>
        <p:spPr>
          <a:xfrm>
            <a:off x="7148913" y="4530632"/>
            <a:ext cx="1245157" cy="3961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algn="l" defTabSz="502920">
              <a:spcBef>
                <a:spcPts val="400"/>
              </a:spcBef>
              <a:defRPr sz="1760"/>
            </a:lvl1pPr>
          </a:lstStyle>
          <a:p>
            <a:pPr algn="r"/>
            <a:r>
              <a:rPr dirty="0"/>
              <a:t>Follow us</a:t>
            </a:r>
          </a:p>
        </p:txBody>
      </p:sp>
      <p:pic>
        <p:nvPicPr>
          <p:cNvPr id="24" name="Avel_Icon_Red.pdf" descr="Avel_Icon_Red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900" y="2977672"/>
            <a:ext cx="1100200" cy="85679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CA976D-9189-46BA-88B9-47064F960B48}"/>
              </a:ext>
            </a:extLst>
          </p:cNvPr>
          <p:cNvSpPr txBox="1"/>
          <p:nvPr userDrawn="1"/>
        </p:nvSpPr>
        <p:spPr>
          <a:xfrm>
            <a:off x="3178510" y="1911829"/>
            <a:ext cx="2786979" cy="73866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8162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Poppins Regular"/>
                <a:cs typeface="Poppins SemiBold" pitchFamily="2" charset="77"/>
                <a:sym typeface="Poppins Regular"/>
              </a:rPr>
              <a:t>Thank You</a:t>
            </a:r>
          </a:p>
        </p:txBody>
      </p:sp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2005" y="1931288"/>
            <a:ext cx="6400800" cy="1228602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SzTx/>
              <a:buFontTx/>
              <a:buNone/>
              <a:defRPr sz="3200" b="1">
                <a:solidFill>
                  <a:schemeClr val="tx1"/>
                </a:solidFill>
                <a:latin typeface="Century Gothic" panose="020B0502020202020204" pitchFamily="34" charset="0"/>
                <a:cs typeface="Poppins SemiBold" panose="00000700000000000000" pitchFamily="50" charset="0"/>
              </a:defRPr>
            </a:lvl1pPr>
            <a:lvl2pPr marL="0" indent="4572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2pPr>
            <a:lvl3pPr marL="0" indent="9144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3pPr>
            <a:lvl4pPr marL="0" indent="13716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4pPr>
            <a:lvl5pPr marL="0" indent="18288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r>
              <a:rPr lang="en-US" dirty="0"/>
              <a:t>Section name</a:t>
            </a:r>
            <a:endParaRPr dirty="0"/>
          </a:p>
        </p:txBody>
      </p:sp>
      <p:pic>
        <p:nvPicPr>
          <p:cNvPr id="4" name="Avel_Logo_Blue.pdf" descr="Avel_Logo_Blue.pdf">
            <a:extLst>
              <a:ext uri="{FF2B5EF4-FFF2-40B4-BE49-F238E27FC236}">
                <a16:creationId xmlns:a16="http://schemas.microsoft.com/office/drawing/2014/main" id="{E3B83812-B30E-054D-A1EE-DB116A2A57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31182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6825D54-88D6-5F46-98EE-69C4CD0A5298}"/>
              </a:ext>
            </a:extLst>
          </p:cNvPr>
          <p:cNvCxnSpPr>
            <a:cxnSpLocks/>
          </p:cNvCxnSpPr>
          <p:nvPr userDrawn="1"/>
        </p:nvCxnSpPr>
        <p:spPr>
          <a:xfrm>
            <a:off x="272005" y="3241964"/>
            <a:ext cx="185263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7804115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2006" y="1927514"/>
            <a:ext cx="6400800" cy="1232376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SzTx/>
              <a:buFontTx/>
              <a:buNone/>
              <a:defRPr sz="3200" b="1">
                <a:solidFill>
                  <a:schemeClr val="tx1"/>
                </a:solidFill>
                <a:latin typeface="Century Gothic" panose="020B0502020202020204" pitchFamily="34" charset="0"/>
                <a:cs typeface="Poppins SemiBold" panose="00000700000000000000" pitchFamily="50" charset="0"/>
              </a:defRPr>
            </a:lvl1pPr>
            <a:lvl2pPr marL="0" indent="4572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2pPr>
            <a:lvl3pPr marL="0" indent="9144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3pPr>
            <a:lvl4pPr marL="0" indent="13716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4pPr>
            <a:lvl5pPr marL="0" indent="18288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r>
              <a:rPr lang="en-US" dirty="0"/>
              <a:t>Section name</a:t>
            </a:r>
            <a:endParaRPr dirty="0"/>
          </a:p>
        </p:txBody>
      </p:sp>
      <p:pic>
        <p:nvPicPr>
          <p:cNvPr id="4" name="Avel_Logo_Blue.pdf" descr="Avel_Logo_Blue.pdf">
            <a:extLst>
              <a:ext uri="{FF2B5EF4-FFF2-40B4-BE49-F238E27FC236}">
                <a16:creationId xmlns:a16="http://schemas.microsoft.com/office/drawing/2014/main" id="{27DBBC57-6CDE-2342-9E17-B82653EC79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05593C4-08D8-7E44-9C5F-6FB4EE180508}"/>
              </a:ext>
            </a:extLst>
          </p:cNvPr>
          <p:cNvCxnSpPr>
            <a:cxnSpLocks/>
          </p:cNvCxnSpPr>
          <p:nvPr userDrawn="1"/>
        </p:nvCxnSpPr>
        <p:spPr>
          <a:xfrm>
            <a:off x="272005" y="3241964"/>
            <a:ext cx="185263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69521330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blu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2005" y="1939600"/>
            <a:ext cx="6400800" cy="1220290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SzTx/>
              <a:buFontTx/>
              <a:buNone/>
              <a:defRPr sz="3200" b="1">
                <a:solidFill>
                  <a:schemeClr val="tx1"/>
                </a:solidFill>
                <a:latin typeface="Century Gothic" panose="020B0502020202020204" pitchFamily="34" charset="0"/>
                <a:cs typeface="Poppins SemiBold" panose="00000700000000000000" pitchFamily="50" charset="0"/>
              </a:defRPr>
            </a:lvl1pPr>
            <a:lvl2pPr marL="0" indent="4572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2pPr>
            <a:lvl3pPr marL="0" indent="9144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3pPr>
            <a:lvl4pPr marL="0" indent="13716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4pPr>
            <a:lvl5pPr marL="0" indent="18288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r>
              <a:rPr lang="en-US" dirty="0"/>
              <a:t>Section name</a:t>
            </a:r>
            <a:endParaRPr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46E8EFF-8DD5-7140-841B-CB350DEE1CB8}"/>
              </a:ext>
            </a:extLst>
          </p:cNvPr>
          <p:cNvCxnSpPr>
            <a:cxnSpLocks/>
          </p:cNvCxnSpPr>
          <p:nvPr userDrawn="1"/>
        </p:nvCxnSpPr>
        <p:spPr>
          <a:xfrm>
            <a:off x="272005" y="3241964"/>
            <a:ext cx="185263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" name="Avel_Logo_Blue.pdf" descr="Avel_Logo_Blue.pdf">
            <a:extLst>
              <a:ext uri="{FF2B5EF4-FFF2-40B4-BE49-F238E27FC236}">
                <a16:creationId xmlns:a16="http://schemas.microsoft.com/office/drawing/2014/main" id="{FFF3A5F5-3639-D442-934A-A0CEE2B542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2350190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vider 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69585" y="1939600"/>
            <a:ext cx="6400800" cy="1220290"/>
          </a:xfrm>
          <a:prstGeom prst="rect">
            <a:avLst/>
          </a:prstGeom>
        </p:spPr>
        <p:txBody>
          <a:bodyPr anchor="b"/>
          <a:lstStyle>
            <a:lvl1pPr marL="0" indent="0" algn="l">
              <a:spcBef>
                <a:spcPts val="0"/>
              </a:spcBef>
              <a:buSzTx/>
              <a:buFontTx/>
              <a:buNone/>
              <a:defRPr sz="3200" b="1" i="0">
                <a:solidFill>
                  <a:schemeClr val="tx1"/>
                </a:solidFill>
                <a:latin typeface="Century Gothic" panose="020B0502020202020204" pitchFamily="34" charset="0"/>
                <a:cs typeface="Poppins SemiBold" panose="00000700000000000000" pitchFamily="50" charset="0"/>
              </a:defRPr>
            </a:lvl1pPr>
            <a:lvl2pPr marL="0" indent="4572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2pPr>
            <a:lvl3pPr marL="0" indent="9144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3pPr>
            <a:lvl4pPr marL="0" indent="13716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4pPr>
            <a:lvl5pPr marL="0" indent="1828800" algn="ctr">
              <a:buSzTx/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r>
              <a:rPr lang="en-US" dirty="0"/>
              <a:t>Section name</a:t>
            </a:r>
            <a:endParaRPr dirty="0"/>
          </a:p>
        </p:txBody>
      </p:sp>
      <p:pic>
        <p:nvPicPr>
          <p:cNvPr id="4" name="Avel_Logo_Blue.pdf" descr="Avel_Logo_Blue.pdf">
            <a:extLst>
              <a:ext uri="{FF2B5EF4-FFF2-40B4-BE49-F238E27FC236}">
                <a16:creationId xmlns:a16="http://schemas.microsoft.com/office/drawing/2014/main" id="{1C71F094-6BC9-694E-AA8A-F5CF8D8342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5956DD8-EBCE-3D44-BEC3-C389DC1A9377}"/>
              </a:ext>
            </a:extLst>
          </p:cNvPr>
          <p:cNvCxnSpPr>
            <a:cxnSpLocks/>
          </p:cNvCxnSpPr>
          <p:nvPr userDrawn="1"/>
        </p:nvCxnSpPr>
        <p:spPr>
          <a:xfrm>
            <a:off x="272005" y="3241964"/>
            <a:ext cx="1852630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43136430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Quote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Quo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371600" y="2175148"/>
            <a:ext cx="6400800" cy="7932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defTabSz="799947">
              <a:spcBef>
                <a:spcPts val="0"/>
              </a:spcBef>
              <a:buSzTx/>
              <a:buFontTx/>
              <a:buNone/>
              <a:defRPr sz="4000">
                <a:solidFill>
                  <a:srgbClr val="FFFFFF"/>
                </a:solidFill>
              </a:defRPr>
            </a:lvl1pPr>
          </a:lstStyle>
          <a:p>
            <a:r>
              <a:rPr dirty="0"/>
              <a:t>Quote</a:t>
            </a:r>
          </a:p>
        </p:txBody>
      </p:sp>
      <p:pic>
        <p:nvPicPr>
          <p:cNvPr id="5" name="Avel_Logo_Blue.pdf" descr="Avel_Logo_Blue.pdf">
            <a:extLst>
              <a:ext uri="{FF2B5EF4-FFF2-40B4-BE49-F238E27FC236}">
                <a16:creationId xmlns:a16="http://schemas.microsoft.com/office/drawing/2014/main" id="{1F6ECF4D-4ACA-483B-AB3F-BCDE642EE5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77A4E7B-0671-400F-9B81-1A3F3C334CEC}"/>
              </a:ext>
            </a:extLst>
          </p:cNvPr>
          <p:cNvSpPr txBox="1"/>
          <p:nvPr userDrawn="1"/>
        </p:nvSpPr>
        <p:spPr>
          <a:xfrm>
            <a:off x="463692" y="1248312"/>
            <a:ext cx="965968" cy="264687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8162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600" b="0" i="0" u="none" strike="noStrike" cap="none" spc="0" normalizeH="0" baseline="0" dirty="0">
                <a:ln>
                  <a:noFill/>
                </a:ln>
                <a:solidFill>
                  <a:schemeClr val="tx1">
                    <a:alpha val="30000"/>
                  </a:schemeClr>
                </a:solidFill>
                <a:effectLst/>
                <a:uFillTx/>
                <a:latin typeface="Georgia" panose="02040502050405020303" pitchFamily="18" charset="0"/>
                <a:ea typeface="Poppins Regular"/>
                <a:cs typeface="Poppins Regular"/>
                <a:sym typeface="Poppins Regular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590059140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lor Block Blu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"/>
          <p:cNvSpPr/>
          <p:nvPr/>
        </p:nvSpPr>
        <p:spPr>
          <a:xfrm>
            <a:off x="0" y="1"/>
            <a:ext cx="3630350" cy="5143500"/>
          </a:xfrm>
          <a:prstGeom prst="rect">
            <a:avLst/>
          </a:prstGeom>
          <a:solidFill>
            <a:schemeClr val="bg2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l"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b="0" i="0" dirty="0">
              <a:latin typeface="Century Gothic" panose="020B0502020202020204" pitchFamily="34" charset="0"/>
            </a:endParaRPr>
          </a:p>
        </p:txBody>
      </p:sp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xfrm>
            <a:off x="366712" y="511174"/>
            <a:ext cx="2913858" cy="1022351"/>
          </a:xfrm>
          <a:prstGeom prst="rect">
            <a:avLst/>
          </a:prstGeom>
        </p:spPr>
        <p:txBody>
          <a:bodyPr anchor="t"/>
          <a:lstStyle>
            <a:lvl1pPr algn="l">
              <a:defRPr sz="3200" b="1" i="0" cap="none" baseline="0">
                <a:solidFill>
                  <a:srgbClr val="FFFFFF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Poppins SemiBold" pitchFamily="2" charset="77"/>
                <a:sym typeface="Poppins Bold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119C0-61A3-42AF-825A-9256DEC64E3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572000" y="1629503"/>
            <a:ext cx="3732214" cy="2228851"/>
          </a:xfrm>
        </p:spPr>
        <p:txBody>
          <a:bodyPr anchor="t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8608CB-683A-4FB0-9789-724964C95D1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93699" y="1629503"/>
            <a:ext cx="2901043" cy="2192337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Avel_Logo_Blue.pdf" descr="Avel_Logo_Blue.pdf">
            <a:extLst>
              <a:ext uri="{FF2B5EF4-FFF2-40B4-BE49-F238E27FC236}">
                <a16:creationId xmlns:a16="http://schemas.microsoft.com/office/drawing/2014/main" id="{F7E8C405-397E-4173-BB99-B1877BDF3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lor Block Red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"/>
          <p:cNvSpPr/>
          <p:nvPr/>
        </p:nvSpPr>
        <p:spPr>
          <a:xfrm>
            <a:off x="0" y="0"/>
            <a:ext cx="3630350" cy="513715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l"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b="0" i="0" dirty="0">
              <a:solidFill>
                <a:schemeClr val="accent4"/>
              </a:solidFill>
              <a:latin typeface="Century Gothic" panose="020B0502020202020204" pitchFamily="34" charset="0"/>
            </a:endParaRPr>
          </a:p>
        </p:txBody>
      </p:sp>
      <p:sp>
        <p:nvSpPr>
          <p:cNvPr id="71" name="Title Text"/>
          <p:cNvSpPr txBox="1">
            <a:spLocks noGrp="1"/>
          </p:cNvSpPr>
          <p:nvPr>
            <p:ph type="title"/>
          </p:nvPr>
        </p:nvSpPr>
        <p:spPr>
          <a:xfrm>
            <a:off x="366712" y="511175"/>
            <a:ext cx="2913858" cy="1022350"/>
          </a:xfrm>
          <a:prstGeom prst="rect">
            <a:avLst/>
          </a:prstGeom>
        </p:spPr>
        <p:txBody>
          <a:bodyPr anchor="t"/>
          <a:lstStyle>
            <a:lvl1pPr algn="l">
              <a:defRPr sz="3200" b="1" i="0" cap="none" baseline="0">
                <a:solidFill>
                  <a:schemeClr val="tx1"/>
                </a:solidFill>
                <a:latin typeface="+mj-lt"/>
                <a:ea typeface="Century Gothic" panose="020B0502020202020204" pitchFamily="34" charset="0"/>
                <a:cs typeface="Poppins SemiBold" pitchFamily="2" charset="77"/>
                <a:sym typeface="Poppins Bold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3038FCF-C6D2-4296-B708-CDB05C9361C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572000" y="1629503"/>
            <a:ext cx="3732213" cy="2228851"/>
          </a:xfrm>
        </p:spPr>
        <p:txBody>
          <a:bodyPr anchor="t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4DE60F1D-3039-45B0-82F3-B75E3752117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93700" y="1629503"/>
            <a:ext cx="2886870" cy="2192337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Avel_Logo_Blue.pdf" descr="Avel_Logo_Blue.pdf">
            <a:extLst>
              <a:ext uri="{FF2B5EF4-FFF2-40B4-BE49-F238E27FC236}">
                <a16:creationId xmlns:a16="http://schemas.microsoft.com/office/drawing/2014/main" id="{2EE3EAC5-CB57-4215-B59C-32BB36AFD2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54242917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Number Call Out + Text + color Bloc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9056B310-D6C9-4378-A0E5-D0B988865F4B}"/>
              </a:ext>
            </a:extLst>
          </p:cNvPr>
          <p:cNvSpPr/>
          <p:nvPr userDrawn="1"/>
        </p:nvSpPr>
        <p:spPr>
          <a:xfrm>
            <a:off x="0" y="1"/>
            <a:ext cx="3630350" cy="5143500"/>
          </a:xfrm>
          <a:prstGeom prst="rect">
            <a:avLst/>
          </a:prstGeom>
          <a:solidFill>
            <a:schemeClr val="bg2"/>
          </a:solidFill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txBody>
          <a:bodyPr lIns="45719" rIns="45719" anchor="ctr"/>
          <a:lstStyle/>
          <a:p>
            <a:pPr algn="l">
              <a:defRPr sz="1600"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 dirty="0">
              <a:latin typeface="Century Gothic" panose="020B0502020202020204" pitchFamily="34" charset="0"/>
            </a:endParaRPr>
          </a:p>
        </p:txBody>
      </p:sp>
      <p:pic>
        <p:nvPicPr>
          <p:cNvPr id="93" name="Avel_Logo_Blue.pdf" descr="Avel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182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F694CD6-F0CB-48D1-89CC-0D5BA81175F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819524" y="1258235"/>
            <a:ext cx="4867275" cy="2627029"/>
          </a:xfrm>
        </p:spPr>
        <p:txBody>
          <a:bodyPr anchor="ctr"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##%">
            <a:extLst>
              <a:ext uri="{FF2B5EF4-FFF2-40B4-BE49-F238E27FC236}">
                <a16:creationId xmlns:a16="http://schemas.microsoft.com/office/drawing/2014/main" id="{7411D7AF-3855-48AF-8B1B-486B7086773D}"/>
              </a:ext>
            </a:extLst>
          </p:cNvPr>
          <p:cNvSpPr txBox="1">
            <a:spLocks noGrp="1"/>
          </p:cNvSpPr>
          <p:nvPr>
            <p:ph type="body" sz="quarter" idx="24" hasCustomPrompt="1"/>
          </p:nvPr>
        </p:nvSpPr>
        <p:spPr>
          <a:xfrm>
            <a:off x="457199" y="1910029"/>
            <a:ext cx="2714625" cy="1323439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r">
              <a:spcBef>
                <a:spcPts val="500"/>
              </a:spcBef>
              <a:buSzTx/>
              <a:buFontTx/>
              <a:buNone/>
              <a:defRPr sz="8800" b="1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  <a:sym typeface="Calibri"/>
              </a:defRPr>
            </a:lvl1pPr>
          </a:lstStyle>
          <a:p>
            <a:r>
              <a:rPr dirty="0"/>
              <a:t>##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526CB5-FEAB-476A-B43B-91EC1728C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524" y="198304"/>
            <a:ext cx="4867275" cy="65894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767353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272005" y="1150704"/>
            <a:ext cx="8229600" cy="3453795"/>
          </a:xfrm>
          <a:prstGeom prst="rect">
            <a:avLst/>
          </a:prstGeom>
        </p:spPr>
        <p:txBody>
          <a:bodyPr/>
          <a:lstStyle>
            <a:lvl1pPr marL="227013" marR="0" indent="-227013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sz="1400" b="0" i="0" u="none" strike="noStrike" cap="none" spc="0" baseline="0" dirty="0">
                <a:solidFill>
                  <a:schemeClr val="bg2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1pPr>
            <a:lvl2pPr marL="461963" marR="0" indent="-23495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sz="1400" b="0" i="0" u="none" strike="noStrike" cap="none" spc="0" baseline="0" dirty="0">
                <a:solidFill>
                  <a:schemeClr val="bg2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2pPr>
            <a:lvl3pPr marL="687388" marR="0" indent="-225425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sz="1400" b="0" i="0" u="none" strike="noStrike" cap="none" spc="0" baseline="0" dirty="0">
                <a:solidFill>
                  <a:schemeClr val="bg2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3pPr>
            <a:lvl4pPr marL="914400" marR="0" indent="-227013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sz="1400" b="0" i="0" u="none" strike="noStrike" cap="none" spc="0" baseline="0" dirty="0">
                <a:solidFill>
                  <a:schemeClr val="bg2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4pPr>
            <a:lvl5pPr marL="1141413" marR="0" indent="-227013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sz="1400" b="0" i="0" u="none" strike="noStrike" cap="none" spc="0" baseline="0" dirty="0">
                <a:solidFill>
                  <a:schemeClr val="bg2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5pPr>
            <a:lvl6pPr marL="2628900" indent="-342900" algn="l">
              <a:buFont typeface="Arial" panose="020B0604020202020204" pitchFamily="34" charset="0"/>
              <a:buChar char="•"/>
              <a:defRPr sz="1400">
                <a:latin typeface="+mn-lt"/>
              </a:defRPr>
            </a:lvl6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  <a:endParaRPr lang="en-US" dirty="0"/>
          </a:p>
        </p:txBody>
      </p:sp>
      <p:pic>
        <p:nvPicPr>
          <p:cNvPr id="84" name="Avel_Logo_Blue.pdf" descr="Avel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2866977-51D3-4F4C-8B98-149D056B48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005" y="198304"/>
            <a:ext cx="8229600" cy="65894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is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itle Text"/>
          <p:cNvSpPr txBox="1">
            <a:spLocks noGrp="1"/>
          </p:cNvSpPr>
          <p:nvPr>
            <p:ph type="title"/>
          </p:nvPr>
        </p:nvSpPr>
        <p:spPr>
          <a:xfrm>
            <a:off x="266700" y="206375"/>
            <a:ext cx="84201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127" name="Avel_Logo_Blue.pdf" descr="Avel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182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622BD8-9A5E-415B-AFC8-846AFC4B3D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66700" y="1282170"/>
            <a:ext cx="4029373" cy="3086101"/>
          </a:xfrm>
        </p:spPr>
        <p:txBody>
          <a:bodyPr anchor="t">
            <a:noAutofit/>
          </a:bodyPr>
          <a:lstStyle>
            <a:lvl1pPr>
              <a:spcBef>
                <a:spcPts val="600"/>
              </a:spcBef>
              <a:defRPr sz="1400">
                <a:solidFill>
                  <a:schemeClr val="bg2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bg2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bg2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bg2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EDA43-2A38-4679-9B2E-1B259D83FA5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31656" y="1282700"/>
            <a:ext cx="3955143" cy="3086100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  <a:lvl2pPr>
              <a:defRPr sz="1400">
                <a:solidFill>
                  <a:schemeClr val="bg2"/>
                </a:solidFill>
              </a:defRPr>
            </a:lvl2pPr>
            <a:lvl3pPr>
              <a:defRPr sz="1400">
                <a:solidFill>
                  <a:schemeClr val="bg2"/>
                </a:solidFill>
              </a:defRPr>
            </a:lvl3pPr>
            <a:lvl4pPr>
              <a:defRPr sz="1400">
                <a:solidFill>
                  <a:schemeClr val="bg2"/>
                </a:solidFill>
              </a:defRPr>
            </a:lvl4pPr>
            <a:lvl5pPr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Left + Text and sub text Whit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0" y="0"/>
            <a:ext cx="4572000" cy="5163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39" rIns="91439">
            <a:noAutofit/>
          </a:bodyPr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insert image</a:t>
            </a:r>
            <a:endParaRPr dirty="0"/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AA35192-0453-4E36-9C77-A883B1B004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96688" y="511174"/>
            <a:ext cx="3848053" cy="1022351"/>
          </a:xfrm>
          <a:prstGeom prst="rect">
            <a:avLst/>
          </a:prstGeom>
        </p:spPr>
        <p:txBody>
          <a:bodyPr anchor="t"/>
          <a:lstStyle>
            <a:lvl1pPr algn="l">
              <a:defRPr sz="3200" b="1" i="0" cap="none" baseline="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Poppins SemiBold" pitchFamily="2" charset="77"/>
                <a:sym typeface="Poppins Bold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188EC5FB-5760-4D83-8295-E5B8B741F8C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23676" y="1629504"/>
            <a:ext cx="3762877" cy="1537646"/>
          </a:xfrm>
        </p:spPr>
        <p:txBody>
          <a:bodyPr/>
          <a:lstStyle>
            <a:lvl1pPr marL="174625" indent="-174625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341313" indent="-166688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15938" indent="-174625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690563" indent="-174625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855663" indent="-16510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Avel_Logo_Blue.pdf" descr="Avel_Logo_Blue.pdf">
            <a:extLst>
              <a:ext uri="{FF2B5EF4-FFF2-40B4-BE49-F238E27FC236}">
                <a16:creationId xmlns:a16="http://schemas.microsoft.com/office/drawing/2014/main" id="{026E8280-56D9-094E-B70B-9584D040B4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31182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FAD70330-3EC6-B84B-BE31-AAA32B652C7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23676" y="3364419"/>
            <a:ext cx="3762877" cy="800158"/>
          </a:xfrm>
        </p:spPr>
        <p:txBody>
          <a:bodyPr/>
          <a:lstStyle>
            <a:lvl1pPr marL="171450" marR="0" indent="-17145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lang="en-US" sz="1400" b="0" i="0" u="none" strike="noStrike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1pPr>
            <a:lvl2pPr marL="398463" marR="0" indent="-17145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lang="en-US" sz="1400" b="0" i="0" u="none" strike="noStrike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2pPr>
            <a:lvl3pPr marL="633413" marR="0" indent="-17145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lang="en-US" sz="1400" b="0" i="0" u="none" strike="noStrike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3pPr>
            <a:lvl4pPr marL="858837" marR="0" indent="-17145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lang="en-US" sz="1400" b="0" i="0" u="none" strike="noStrike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4pPr>
            <a:lvl5pPr marL="1085850" marR="0" indent="-17145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 lang="en-US" sz="1400" b="0" i="0" u="none" strike="noStrike" cap="none" spc="0" baseline="0" dirty="0">
                <a:solidFill>
                  <a:schemeClr val="bg1"/>
                </a:solidFill>
                <a:uFillTx/>
                <a:latin typeface="Century Gothic" panose="020B0502020202020204" pitchFamily="34" charset="0"/>
                <a:ea typeface="Century Gothic" panose="020B0502020202020204" pitchFamily="34" charset="0"/>
                <a:cs typeface="Poppins Regular"/>
                <a:sym typeface="Poppins Regular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9801246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Left + Text 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0" y="0"/>
            <a:ext cx="4572000" cy="5163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39" rIns="91439">
            <a:noAutofit/>
          </a:bodyPr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insert image</a:t>
            </a:r>
            <a:endParaRPr dirty="0"/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DAA35192-0453-4E36-9C77-A883B1B004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96688" y="511174"/>
            <a:ext cx="3848053" cy="1022351"/>
          </a:xfrm>
          <a:prstGeom prst="rect">
            <a:avLst/>
          </a:prstGeom>
        </p:spPr>
        <p:txBody>
          <a:bodyPr anchor="t"/>
          <a:lstStyle>
            <a:lvl1pPr algn="l">
              <a:defRPr sz="3200" b="1" i="0" cap="none" baseline="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Poppins SemiBold" pitchFamily="2" charset="77"/>
                <a:sym typeface="Poppins Bold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188EC5FB-5760-4D83-8295-E5B8B741F8C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23676" y="1629503"/>
            <a:ext cx="3762877" cy="21923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Avel_Logo_Blue.pdf" descr="Avel_Logo_Blue.pdf">
            <a:extLst>
              <a:ext uri="{FF2B5EF4-FFF2-40B4-BE49-F238E27FC236}">
                <a16:creationId xmlns:a16="http://schemas.microsoft.com/office/drawing/2014/main" id="{026E8280-56D9-094E-B70B-9584D040B4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31182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898096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mage Left + Text Tea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0" y="0"/>
            <a:ext cx="4572000" cy="516301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91439" rIns="91439">
            <a:noAutofit/>
          </a:bodyPr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insert image</a:t>
            </a:r>
            <a:endParaRPr dirty="0"/>
          </a:p>
        </p:txBody>
      </p:sp>
      <p:pic>
        <p:nvPicPr>
          <p:cNvPr id="7" name="Avel_Logo_Blue.pdf" descr="Avel_Logo_Blue.pdf">
            <a:extLst>
              <a:ext uri="{FF2B5EF4-FFF2-40B4-BE49-F238E27FC236}">
                <a16:creationId xmlns:a16="http://schemas.microsoft.com/office/drawing/2014/main" id="{36491FCA-80A7-4B62-8F92-31DE17CD0A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Title Text">
            <a:extLst>
              <a:ext uri="{FF2B5EF4-FFF2-40B4-BE49-F238E27FC236}">
                <a16:creationId xmlns:a16="http://schemas.microsoft.com/office/drawing/2014/main" id="{DAA35192-0453-4E36-9C77-A883B1B004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996688" y="511174"/>
            <a:ext cx="3848053" cy="1022351"/>
          </a:xfrm>
          <a:prstGeom prst="rect">
            <a:avLst/>
          </a:prstGeom>
        </p:spPr>
        <p:txBody>
          <a:bodyPr anchor="t"/>
          <a:lstStyle>
            <a:lvl1pPr algn="l">
              <a:defRPr sz="3200" b="1" i="0" cap="none" baseline="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Poppins SemiBold" pitchFamily="2" charset="77"/>
                <a:sym typeface="Poppins Bold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188EC5FB-5760-4D83-8295-E5B8B741F8C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23676" y="1629503"/>
            <a:ext cx="3762877" cy="21923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030135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Subtitle +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>
            <a:spLocks noGrp="1"/>
          </p:cNvSpPr>
          <p:nvPr>
            <p:ph type="body" idx="1"/>
          </p:nvPr>
        </p:nvSpPr>
        <p:spPr>
          <a:xfrm>
            <a:off x="272005" y="1542361"/>
            <a:ext cx="8229600" cy="3062138"/>
          </a:xfrm>
          <a:prstGeom prst="rect">
            <a:avLst/>
          </a:prstGeom>
        </p:spPr>
        <p:txBody>
          <a:bodyPr/>
          <a:lstStyle>
            <a:lvl1pPr marL="233363" indent="-233363" algn="l">
              <a:defRPr/>
            </a:lvl1pPr>
            <a:lvl2pPr marL="457200" indent="-223838" algn="l">
              <a:defRPr/>
            </a:lvl2pPr>
            <a:lvl3pPr marL="690563" indent="-233363" algn="l">
              <a:defRPr/>
            </a:lvl3pPr>
            <a:lvl4pPr marL="914400" indent="-223838" algn="l">
              <a:defRPr/>
            </a:lvl4pPr>
            <a:lvl5pPr marL="1147763" indent="-233363" algn="l">
              <a:defRPr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4" name="Avel_Logo_Blue.pdf" descr="Avel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4FB67-7D9D-4849-8A6B-D12E6454D1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2005" y="927100"/>
            <a:ext cx="8229600" cy="423863"/>
          </a:xfrm>
        </p:spPr>
        <p:txBody>
          <a:bodyPr/>
          <a:lstStyle>
            <a:lvl1pPr marL="0" indent="0">
              <a:buNone/>
              <a:defRPr sz="1400" b="0" i="1">
                <a:latin typeface="Century Gothic" panose="020B0502020202020204" pitchFamily="34" charset="0"/>
                <a:cs typeface="Poppins" pitchFamily="2" charset="77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9C107D6-378B-4DE1-A106-25E025636F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005" y="198304"/>
            <a:ext cx="8229600" cy="65894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24263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o layou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Avel_Logo_Blue.pdf" descr="Avel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182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4A80D4-521A-4C6B-A082-24D25E73F9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006" y="198304"/>
            <a:ext cx="8229600" cy="658946"/>
          </a:xfrm>
        </p:spPr>
        <p:txBody>
          <a:bodyPr/>
          <a:lstStyle>
            <a:lvl1pPr>
              <a:defRPr b="1" i="0">
                <a:latin typeface="Century Gothic" panose="020B0502020202020204" pitchFamily="34" charset="0"/>
                <a:cs typeface="Poppins SemiBold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67DF8A9-AFDF-4788-B8A4-2BD0350BF3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2006" y="1114425"/>
            <a:ext cx="685800" cy="685800"/>
          </a:xfrm>
          <a:prstGeom prst="ellipse">
            <a:avLst/>
          </a:prstGeom>
          <a:solidFill>
            <a:schemeClr val="tx1">
              <a:lumMod val="95000"/>
            </a:schemeClr>
          </a:solidFill>
        </p:spPr>
        <p:txBody>
          <a:bodyPr/>
          <a:lstStyle>
            <a:lvl1pPr marL="0" indent="0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CB1E13F-90D8-468A-B71B-5931B8C7BC4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2006" y="2120900"/>
            <a:ext cx="685800" cy="685800"/>
          </a:xfrm>
          <a:prstGeom prst="ellipse">
            <a:avLst/>
          </a:prstGeom>
          <a:solidFill>
            <a:schemeClr val="tx1">
              <a:lumMod val="95000"/>
            </a:schemeClr>
          </a:solidFill>
        </p:spPr>
        <p:txBody>
          <a:bodyPr/>
          <a:lstStyle>
            <a:lvl1pPr marL="0" indent="0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77E84C59-1F6E-45AB-9224-3F6DAAE9372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72006" y="3127375"/>
            <a:ext cx="685800" cy="685800"/>
          </a:xfrm>
          <a:prstGeom prst="ellipse">
            <a:avLst/>
          </a:prstGeom>
          <a:solidFill>
            <a:schemeClr val="tx1">
              <a:lumMod val="95000"/>
            </a:schemeClr>
          </a:solidFill>
        </p:spPr>
        <p:txBody>
          <a:bodyPr/>
          <a:lstStyle>
            <a:lvl1pPr marL="0" indent="0">
              <a:buNone/>
              <a:defRPr sz="600"/>
            </a:lvl1pPr>
          </a:lstStyle>
          <a:p>
            <a:endParaRPr lang="en-US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F41D8152-4FE2-430C-B213-245F487309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2006" y="4133850"/>
            <a:ext cx="685800" cy="685800"/>
          </a:xfrm>
          <a:prstGeom prst="ellipse">
            <a:avLst/>
          </a:prstGeom>
          <a:solidFill>
            <a:schemeClr val="tx1">
              <a:lumMod val="95000"/>
            </a:schemeClr>
          </a:solidFill>
        </p:spPr>
        <p:txBody>
          <a:bodyPr/>
          <a:lstStyle>
            <a:lvl1pPr marL="0" indent="0">
              <a:buNone/>
              <a:defRPr sz="600"/>
            </a:lvl1pPr>
          </a:lstStyle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2F2537F-3EF9-4DFB-B5F4-DA8C17C9F6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3856" y="1114425"/>
            <a:ext cx="7280519" cy="685800"/>
          </a:xfrm>
          <a:solidFill>
            <a:schemeClr val="accent3"/>
          </a:solidFill>
        </p:spPr>
        <p:txBody>
          <a:bodyPr anchor="ctr"/>
          <a:lstStyle>
            <a:lvl1pPr marL="0" indent="0">
              <a:spcBef>
                <a:spcPts val="100"/>
              </a:spcBef>
              <a:buNone/>
              <a:defRPr sz="900" b="1">
                <a:latin typeface="Century Gothic" panose="020B0502020202020204" pitchFamily="34" charset="0"/>
                <a:cs typeface="Poppins SemiBold" panose="00000700000000000000" pitchFamily="50" charset="0"/>
              </a:defRPr>
            </a:lvl1pPr>
            <a:lvl2pPr marL="0" indent="0">
              <a:spcBef>
                <a:spcPts val="100"/>
              </a:spcBef>
              <a:buNone/>
              <a:defRPr sz="800" b="0" i="1">
                <a:latin typeface="Century Gothic" panose="020B0502020202020204" pitchFamily="34" charset="0"/>
                <a:cs typeface="Poppins" pitchFamily="2" charset="77"/>
              </a:defRPr>
            </a:lvl2pPr>
            <a:lvl3pPr marL="117475" indent="-117475">
              <a:spcBef>
                <a:spcPts val="100"/>
              </a:spcBef>
              <a:defRPr sz="800">
                <a:latin typeface="Century Gothic" panose="020B0502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CA630092-AE70-4F10-9BB4-04A4D9FF52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03856" y="2120186"/>
            <a:ext cx="7280519" cy="685800"/>
          </a:xfrm>
        </p:spPr>
        <p:txBody>
          <a:bodyPr anchor="ctr"/>
          <a:lstStyle>
            <a:lvl1pPr marL="0" indent="0">
              <a:spcBef>
                <a:spcPts val="100"/>
              </a:spcBef>
              <a:buNone/>
              <a:defRPr sz="900" b="1">
                <a:latin typeface="Century Gothic" panose="020B0502020202020204" pitchFamily="34" charset="0"/>
                <a:cs typeface="Poppins SemiBold" panose="00000700000000000000" pitchFamily="50" charset="0"/>
              </a:defRPr>
            </a:lvl1pPr>
            <a:lvl2pPr marL="0" indent="0">
              <a:spcBef>
                <a:spcPts val="100"/>
              </a:spcBef>
              <a:buNone/>
              <a:defRPr sz="800" i="1">
                <a:latin typeface="Century Gothic" panose="020B0502020202020204" pitchFamily="34" charset="0"/>
              </a:defRPr>
            </a:lvl2pPr>
            <a:lvl3pPr marL="117475" indent="-117475">
              <a:spcBef>
                <a:spcPts val="100"/>
              </a:spcBef>
              <a:defRPr sz="800">
                <a:latin typeface="Century Gothic" panose="020B0502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ED792B15-C2F2-41C4-A19D-C22A9D899A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03856" y="3127375"/>
            <a:ext cx="7280519" cy="685800"/>
          </a:xfrm>
          <a:solidFill>
            <a:schemeClr val="accent3"/>
          </a:solidFill>
        </p:spPr>
        <p:txBody>
          <a:bodyPr anchor="ctr"/>
          <a:lstStyle>
            <a:lvl1pPr marL="0" indent="0">
              <a:spcBef>
                <a:spcPts val="100"/>
              </a:spcBef>
              <a:buNone/>
              <a:defRPr sz="900" b="1">
                <a:latin typeface="Century Gothic" panose="020B0502020202020204" pitchFamily="34" charset="0"/>
                <a:cs typeface="Poppins SemiBold" panose="00000700000000000000" pitchFamily="50" charset="0"/>
              </a:defRPr>
            </a:lvl1pPr>
            <a:lvl2pPr marL="0" indent="0">
              <a:spcBef>
                <a:spcPts val="100"/>
              </a:spcBef>
              <a:buNone/>
              <a:defRPr sz="800" b="0" i="0">
                <a:latin typeface="Century Gothic" panose="020B0502020202020204" pitchFamily="34" charset="0"/>
                <a:cs typeface="Poppins" pitchFamily="2" charset="77"/>
              </a:defRPr>
            </a:lvl2pPr>
            <a:lvl3pPr marL="117475" indent="-117475">
              <a:spcBef>
                <a:spcPts val="100"/>
              </a:spcBef>
              <a:defRPr sz="800">
                <a:latin typeface="Century Gothic" panose="020B0502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278DD908-6563-4F90-83F0-2BE896DF35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03856" y="4133482"/>
            <a:ext cx="7280519" cy="685800"/>
          </a:xfrm>
        </p:spPr>
        <p:txBody>
          <a:bodyPr anchor="ctr"/>
          <a:lstStyle>
            <a:lvl1pPr marL="0" indent="0">
              <a:spcBef>
                <a:spcPts val="100"/>
              </a:spcBef>
              <a:buNone/>
              <a:defRPr sz="900" b="1">
                <a:latin typeface="Century Gothic" panose="020B0502020202020204" pitchFamily="34" charset="0"/>
                <a:cs typeface="Poppins SemiBold" panose="00000700000000000000" pitchFamily="50" charset="0"/>
              </a:defRPr>
            </a:lvl1pPr>
            <a:lvl2pPr marL="0" indent="0">
              <a:spcBef>
                <a:spcPts val="100"/>
              </a:spcBef>
              <a:buNone/>
              <a:defRPr sz="800" b="0" i="0">
                <a:latin typeface="Century Gothic" panose="020B0502020202020204" pitchFamily="34" charset="0"/>
                <a:cs typeface="Poppins" pitchFamily="2" charset="77"/>
              </a:defRPr>
            </a:lvl2pPr>
            <a:lvl3pPr marL="117475" indent="-117475">
              <a:spcBef>
                <a:spcPts val="100"/>
              </a:spcBef>
              <a:defRPr sz="800">
                <a:latin typeface="Century Gothic" panose="020B0502020202020204" pitchFamily="34" charset="0"/>
              </a:defRPr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3864469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Sub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Avel_Logo_Blue.pdf" descr="Avel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64FB67-7D9D-4849-8A6B-D12E6454D1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2006" y="927100"/>
            <a:ext cx="8229600" cy="423863"/>
          </a:xfrm>
        </p:spPr>
        <p:txBody>
          <a:bodyPr/>
          <a:lstStyle>
            <a:lvl1pPr marL="0" indent="0">
              <a:buNone/>
              <a:defRPr sz="1400" b="0" i="1">
                <a:latin typeface="Century Gothic" panose="020B0502020202020204" pitchFamily="34" charset="0"/>
                <a:cs typeface="Poppins" pitchFamily="2" charset="77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8F9750-DC66-440F-B7AA-89FA05335B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72006" y="198304"/>
            <a:ext cx="8229600" cy="65894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921862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 Full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Text"/>
          <p:cNvSpPr txBox="1">
            <a:spLocks noGrp="1"/>
          </p:cNvSpPr>
          <p:nvPr>
            <p:ph type="title"/>
          </p:nvPr>
        </p:nvSpPr>
        <p:spPr>
          <a:xfrm>
            <a:off x="272005" y="206375"/>
            <a:ext cx="8229600" cy="650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136" name="Avel_Logo_Blue.pdf" descr="Avel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182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05D7AA3-92B5-43BF-BD83-9D8D0DDD15BB}"/>
              </a:ext>
            </a:extLst>
          </p:cNvPr>
          <p:cNvSpPr>
            <a:spLocks noGrp="1"/>
          </p:cNvSpPr>
          <p:nvPr>
            <p:ph type="chart" sz="quarter" idx="10" hasCustomPrompt="1"/>
          </p:nvPr>
        </p:nvSpPr>
        <p:spPr>
          <a:xfrm>
            <a:off x="272005" y="1254125"/>
            <a:ext cx="8229600" cy="33480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chart</a:t>
            </a:r>
          </a:p>
        </p:txBody>
      </p:sp>
    </p:spTree>
    <p:extLst>
      <p:ext uri="{BB962C8B-B14F-4D97-AF65-F5344CB8AC3E}">
        <p14:creationId xmlns:p14="http://schemas.microsoft.com/office/powerpoint/2010/main" val="301552930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 Full Pag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itle Text"/>
          <p:cNvSpPr txBox="1">
            <a:spLocks noGrp="1"/>
          </p:cNvSpPr>
          <p:nvPr>
            <p:ph type="title"/>
          </p:nvPr>
        </p:nvSpPr>
        <p:spPr>
          <a:xfrm>
            <a:off x="272005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dirty="0"/>
              <a:t>Title Text</a:t>
            </a:r>
          </a:p>
        </p:txBody>
      </p:sp>
      <p:pic>
        <p:nvPicPr>
          <p:cNvPr id="136" name="Avel_Logo_Blue.pdf" descr="Avel_Logo_Blu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1182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2956D1B1-830D-40D0-8A39-8EA910A18136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272005" y="1253269"/>
            <a:ext cx="8229600" cy="334889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</p:spTree>
    <p:extLst>
      <p:ext uri="{BB962C8B-B14F-4D97-AF65-F5344CB8AC3E}">
        <p14:creationId xmlns:p14="http://schemas.microsoft.com/office/powerpoint/2010/main" val="194240326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Te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vel_Logo_Blue.pdf" descr="Avel_Logo_Blue.pdf">
            <a:extLst>
              <a:ext uri="{FF2B5EF4-FFF2-40B4-BE49-F238E27FC236}">
                <a16:creationId xmlns:a16="http://schemas.microsoft.com/office/drawing/2014/main" id="{D10DAAB8-70E9-438E-AEEE-11C975076E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4189250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vel_Logo_Blue.pdf" descr="Avel_Logo_Blue.pdf">
            <a:extLst>
              <a:ext uri="{FF2B5EF4-FFF2-40B4-BE49-F238E27FC236}">
                <a16:creationId xmlns:a16="http://schemas.microsoft.com/office/drawing/2014/main" id="{D10DAAB8-70E9-438E-AEEE-11C975076E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8264375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266700" y="198304"/>
            <a:ext cx="8420100" cy="658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t">
            <a:noAutofit/>
          </a:bodyPr>
          <a:lstStyle/>
          <a:p>
            <a:r>
              <a:rPr lang="en-US" dirty="0"/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266700" y="1144559"/>
            <a:ext cx="8420100" cy="3548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  <a:endParaRPr lang="en-US" dirty="0"/>
          </a:p>
        </p:txBody>
      </p:sp>
      <p:pic>
        <p:nvPicPr>
          <p:cNvPr id="6" name="Avel_Logo_Blue.pdf" descr="Avel_Logo_Blue.pdf">
            <a:extLst>
              <a:ext uri="{FF2B5EF4-FFF2-40B4-BE49-F238E27FC236}">
                <a16:creationId xmlns:a16="http://schemas.microsoft.com/office/drawing/2014/main" id="{DEC1FF19-2448-4D80-B4AA-8178DE8FF3F3}"/>
              </a:ext>
            </a:extLst>
          </p:cNvPr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8231181" y="4796343"/>
            <a:ext cx="782115" cy="233585"/>
          </a:xfrm>
          <a:prstGeom prst="rect">
            <a:avLst/>
          </a:prstGeom>
          <a:ln w="12700">
            <a:miter lim="400000"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70" r:id="rId3"/>
    <p:sldLayoutId id="2147483676" r:id="rId4"/>
    <p:sldLayoutId id="2147483671" r:id="rId5"/>
    <p:sldLayoutId id="2147483667" r:id="rId6"/>
    <p:sldLayoutId id="2147483668" r:id="rId7"/>
    <p:sldLayoutId id="2147483678" r:id="rId8"/>
    <p:sldLayoutId id="2147483679" r:id="rId9"/>
    <p:sldLayoutId id="2147483680" r:id="rId10"/>
    <p:sldLayoutId id="2147483650" r:id="rId11"/>
    <p:sldLayoutId id="2147483677" r:id="rId12"/>
    <p:sldLayoutId id="2147483674" r:id="rId13"/>
    <p:sldLayoutId id="2147483675" r:id="rId14"/>
    <p:sldLayoutId id="2147483673" r:id="rId15"/>
    <p:sldLayoutId id="2147483665" r:id="rId16"/>
    <p:sldLayoutId id="2147483654" r:id="rId17"/>
    <p:sldLayoutId id="2147483669" r:id="rId18"/>
    <p:sldLayoutId id="2147483672" r:id="rId19"/>
    <p:sldLayoutId id="2147483660" r:id="rId20"/>
    <p:sldLayoutId id="2147483682" r:id="rId21"/>
    <p:sldLayoutId id="2147483681" r:id="rId22"/>
    <p:sldLayoutId id="2147483666" r:id="rId23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chemeClr val="accent1"/>
          </a:solidFill>
          <a:uFillTx/>
          <a:latin typeface="Century Gothic" panose="020B0502020202020204" pitchFamily="34" charset="0"/>
          <a:ea typeface="Century Gothic" panose="020B0502020202020204" pitchFamily="34" charset="0"/>
          <a:cs typeface="Poppins SemiBold" panose="00000700000000000000" pitchFamily="50" charset="0"/>
          <a:sym typeface="Poppins Regular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5FB1A0"/>
          </a:solidFill>
          <a:uFillTx/>
          <a:latin typeface="Poppins Regular"/>
          <a:ea typeface="Poppins Regular"/>
          <a:cs typeface="Poppins Regular"/>
          <a:sym typeface="Poppins Regular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5FB1A0"/>
          </a:solidFill>
          <a:uFillTx/>
          <a:latin typeface="Poppins Regular"/>
          <a:ea typeface="Poppins Regular"/>
          <a:cs typeface="Poppins Regular"/>
          <a:sym typeface="Poppins Regular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5FB1A0"/>
          </a:solidFill>
          <a:uFillTx/>
          <a:latin typeface="Poppins Regular"/>
          <a:ea typeface="Poppins Regular"/>
          <a:cs typeface="Poppins Regular"/>
          <a:sym typeface="Poppins Regular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5FB1A0"/>
          </a:solidFill>
          <a:uFillTx/>
          <a:latin typeface="Poppins Regular"/>
          <a:ea typeface="Poppins Regular"/>
          <a:cs typeface="Poppins Regular"/>
          <a:sym typeface="Poppins Regular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5FB1A0"/>
          </a:solidFill>
          <a:uFillTx/>
          <a:latin typeface="Poppins Regular"/>
          <a:ea typeface="Poppins Regular"/>
          <a:cs typeface="Poppins Regular"/>
          <a:sym typeface="Poppins Regular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5FB1A0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5FB1A0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5FB1A0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titleStyle>
    <p:bodyStyle>
      <a:lvl1pPr marL="227013" marR="0" indent="-22701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tabLst/>
        <a:defRPr sz="1400" b="0" i="0" u="none" strike="noStrike" cap="none" spc="0" baseline="0">
          <a:solidFill>
            <a:schemeClr val="bg2"/>
          </a:solidFill>
          <a:uFillTx/>
          <a:latin typeface="Century Gothic" panose="020B0502020202020204" pitchFamily="34" charset="0"/>
          <a:ea typeface="Century Gothic" panose="020B0502020202020204" pitchFamily="34" charset="0"/>
          <a:cs typeface="Poppins Regular"/>
          <a:sym typeface="Poppins Regular"/>
        </a:defRPr>
      </a:lvl1pPr>
      <a:lvl2pPr marL="461963" marR="0" indent="-23495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tabLst/>
        <a:defRPr sz="1400" b="0" i="0" u="none" strike="noStrike" cap="none" spc="0" baseline="0">
          <a:solidFill>
            <a:schemeClr val="bg2"/>
          </a:solidFill>
          <a:uFillTx/>
          <a:latin typeface="Century Gothic" panose="020B0502020202020204" pitchFamily="34" charset="0"/>
          <a:ea typeface="Century Gothic" panose="020B0502020202020204" pitchFamily="34" charset="0"/>
          <a:cs typeface="Poppins Regular"/>
          <a:sym typeface="Poppins Regular"/>
        </a:defRPr>
      </a:lvl2pPr>
      <a:lvl3pPr marL="687388" marR="0" indent="-22542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tabLst/>
        <a:defRPr sz="1400" b="0" i="0" u="none" strike="noStrike" cap="none" spc="0" baseline="0">
          <a:solidFill>
            <a:schemeClr val="bg2"/>
          </a:solidFill>
          <a:uFillTx/>
          <a:latin typeface="Century Gothic" panose="020B0502020202020204" pitchFamily="34" charset="0"/>
          <a:ea typeface="Century Gothic" panose="020B0502020202020204" pitchFamily="34" charset="0"/>
          <a:cs typeface="Poppins Regular"/>
          <a:sym typeface="Poppins Regular"/>
        </a:defRPr>
      </a:lvl3pPr>
      <a:lvl4pPr marL="914400" marR="0" indent="-227013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tabLst/>
        <a:defRPr sz="1400" b="0" i="0" u="none" strike="noStrike" cap="none" spc="0" baseline="0">
          <a:solidFill>
            <a:schemeClr val="bg2"/>
          </a:solidFill>
          <a:uFillTx/>
          <a:latin typeface="Century Gothic" panose="020B0502020202020204" pitchFamily="34" charset="0"/>
          <a:ea typeface="Century Gothic" panose="020B0502020202020204" pitchFamily="34" charset="0"/>
          <a:cs typeface="Poppins Regular"/>
          <a:sym typeface="Poppins Regular"/>
        </a:defRPr>
      </a:lvl4pPr>
      <a:lvl5pPr marL="1200150" marR="0" indent="-28575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0000"/>
        <a:buFont typeface="Arial" panose="020B0604020202020204" pitchFamily="34" charset="0"/>
        <a:buChar char="•"/>
        <a:tabLst/>
        <a:defRPr sz="1400" b="0" i="0" u="none" strike="noStrike" cap="none" spc="0" baseline="0">
          <a:solidFill>
            <a:schemeClr val="bg2"/>
          </a:solidFill>
          <a:uFillTx/>
          <a:latin typeface="Century Gothic" panose="020B0502020202020204" pitchFamily="34" charset="0"/>
          <a:ea typeface="Century Gothic" panose="020B0502020202020204" pitchFamily="34" charset="0"/>
          <a:cs typeface="Poppins Regular"/>
          <a:sym typeface="Poppins Regular"/>
        </a:defRPr>
      </a:lvl5pPr>
      <a:lvl6pPr marL="2514600" marR="0" indent="-2286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1400" b="0" i="0" u="none" strike="noStrike" cap="none" spc="0" baseline="0">
          <a:solidFill>
            <a:schemeClr val="bg1"/>
          </a:solidFill>
          <a:uFillTx/>
          <a:latin typeface="+mn-lt"/>
          <a:ea typeface="Poppins Regular"/>
          <a:cs typeface="Poppins Regular"/>
          <a:sym typeface="Poppins Regular"/>
        </a:defRPr>
      </a:lvl6pPr>
      <a:lvl7pPr marL="2971800" marR="0" indent="-2286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282B55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3429000" marR="0" indent="-2286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282B55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3886200" marR="0" indent="-228600" algn="ctr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solidFill>
            <a:srgbClr val="282B55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bodyStyle>
    <p:otherStyle>
      <a:lvl1pPr marL="0" marR="0" indent="0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08137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816273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224409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632547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040683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448821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2856957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265094" algn="r" defTabSz="8162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4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e.sd.gov/sped/documents/Eligibility.pdf" TargetMode="External"/><Relationship Id="rId2" Type="http://schemas.openxmlformats.org/officeDocument/2006/relationships/hyperlink" Target="https://www2.ed.gov/about/offices/list/ocr/504faq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derstood.org/en/articles/what-is-an-iep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Double-click to edit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504’s and IEP’s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9141" y="4654070"/>
            <a:ext cx="3179715" cy="4154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spAutoFit/>
          </a:bodyPr>
          <a:lstStyle/>
          <a:p>
            <a:pPr marL="0" marR="0" indent="0" algn="l" defTabSz="816273" rtl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Poppins Regular"/>
                <a:cs typeface="Poppins Regular"/>
                <a:sym typeface="Poppins Regular"/>
              </a:rPr>
              <a:t>Reviewed </a:t>
            </a:r>
            <a:r>
              <a:rPr lang="en-US" sz="1600" dirty="0">
                <a:solidFill>
                  <a:schemeClr val="bg2"/>
                </a:solidFill>
                <a:latin typeface="+mn-lt"/>
              </a:rPr>
              <a:t>1/2025</a:t>
            </a: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Poppins Regular"/>
                <a:cs typeface="Poppins Regular"/>
                <a:sym typeface="Poppins Regular"/>
              </a:rPr>
              <a:t> </a:t>
            </a:r>
            <a:r>
              <a:rPr lang="en-US" sz="1600" dirty="0" err="1">
                <a:solidFill>
                  <a:schemeClr val="bg2"/>
                </a:solidFill>
                <a:latin typeface="+mn-lt"/>
              </a:rPr>
              <a:t>AAllison</a:t>
            </a:r>
            <a:r>
              <a:rPr kumimoji="0" lang="en-US" sz="1600" b="0" i="0" u="none" strike="noStrike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Poppins Regular"/>
                <a:cs typeface="Poppins Regular"/>
                <a:sym typeface="Poppins Regular"/>
              </a:rPr>
              <a:t>, RNC</a:t>
            </a:r>
            <a:endParaRPr kumimoji="0" lang="en-US" sz="1600" b="0" i="0" u="none" strike="noStrike" cap="none" spc="0" normalizeH="0" baseline="0" dirty="0" err="1">
              <a:ln>
                <a:noFill/>
              </a:ln>
              <a:solidFill>
                <a:schemeClr val="bg2"/>
              </a:solidFill>
              <a:effectLst/>
              <a:uFillTx/>
              <a:latin typeface="+mn-lt"/>
              <a:ea typeface="Poppins Regular"/>
              <a:cs typeface="Poppins Regular"/>
              <a:sym typeface="Poppins Regular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3699" y="1059680"/>
            <a:ext cx="2913858" cy="1789898"/>
          </a:xfrm>
        </p:spPr>
        <p:txBody>
          <a:bodyPr/>
          <a:lstStyle/>
          <a:p>
            <a:r>
              <a:rPr lang="en-US" dirty="0"/>
              <a:t>Individual Education Program (IEP)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An IEP can be used for students who have challenges in school that do not have to be related to a disability. </a:t>
            </a:r>
          </a:p>
          <a:p>
            <a:r>
              <a:rPr lang="en-US" dirty="0"/>
              <a:t>It is a map that lays out a special education program including special instruction, support and services.</a:t>
            </a:r>
          </a:p>
          <a:p>
            <a:r>
              <a:rPr lang="en-US" dirty="0"/>
              <a:t>IEP’s are funded by the Federal Government, they are part of Special Education Services. </a:t>
            </a:r>
          </a:p>
        </p:txBody>
      </p:sp>
    </p:spTree>
    <p:extLst>
      <p:ext uri="{BB962C8B-B14F-4D97-AF65-F5344CB8AC3E}">
        <p14:creationId xmlns:p14="http://schemas.microsoft.com/office/powerpoint/2010/main" val="66185232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IEP Disability Categories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Deaf-Blindness</a:t>
            </a:r>
          </a:p>
          <a:p>
            <a:r>
              <a:rPr lang="en-US" dirty="0"/>
              <a:t>Emotional</a:t>
            </a:r>
          </a:p>
          <a:p>
            <a:r>
              <a:rPr lang="en-US" dirty="0"/>
              <a:t>Cognitive</a:t>
            </a:r>
          </a:p>
          <a:p>
            <a:r>
              <a:rPr lang="en-US" dirty="0"/>
              <a:t>Hearing Loss</a:t>
            </a:r>
          </a:p>
          <a:p>
            <a:r>
              <a:rPr lang="en-US" dirty="0"/>
              <a:t>Specific Learning Disability</a:t>
            </a:r>
          </a:p>
          <a:p>
            <a:r>
              <a:rPr lang="en-US" dirty="0"/>
              <a:t>Multiple Disabilities </a:t>
            </a:r>
          </a:p>
          <a:p>
            <a:r>
              <a:rPr lang="en-US" dirty="0"/>
              <a:t>Orthopedic Impairment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Vision Loss</a:t>
            </a:r>
          </a:p>
          <a:p>
            <a:r>
              <a:rPr lang="en-US" dirty="0"/>
              <a:t>Deafness</a:t>
            </a:r>
          </a:p>
          <a:p>
            <a:r>
              <a:rPr lang="en-US" dirty="0"/>
              <a:t>Speech or Language Impairment</a:t>
            </a:r>
          </a:p>
          <a:p>
            <a:r>
              <a:rPr lang="en-US" dirty="0"/>
              <a:t>Other Health Impairment</a:t>
            </a:r>
          </a:p>
          <a:p>
            <a:r>
              <a:rPr lang="en-US" dirty="0"/>
              <a:t>Autism</a:t>
            </a:r>
          </a:p>
          <a:p>
            <a:r>
              <a:rPr lang="en-US" dirty="0"/>
              <a:t>Developmental Delay</a:t>
            </a:r>
          </a:p>
        </p:txBody>
      </p:sp>
    </p:spTree>
    <p:extLst>
      <p:ext uri="{BB962C8B-B14F-4D97-AF65-F5344CB8AC3E}">
        <p14:creationId xmlns:p14="http://schemas.microsoft.com/office/powerpoint/2010/main" val="303206245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Guidelines for an IEP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200" dirty="0"/>
              <a:t>Individualized special education and related services as needed; such as physical therapy.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1200" dirty="0"/>
              <a:t>Provided at no cost to family.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1200" dirty="0"/>
              <a:t>To be eligible a student has to have 1 or more of the 13 disabilities and it must affect their educational performance/ability to learn.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1200" dirty="0"/>
              <a:t>Determined that to make progress in school the child must receive specialized instruction.</a:t>
            </a:r>
          </a:p>
        </p:txBody>
      </p:sp>
    </p:spTree>
    <p:extLst>
      <p:ext uri="{BB962C8B-B14F-4D97-AF65-F5344CB8AC3E}">
        <p14:creationId xmlns:p14="http://schemas.microsoft.com/office/powerpoint/2010/main" val="140309553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712" y="1348662"/>
            <a:ext cx="2913858" cy="1864557"/>
          </a:xfrm>
        </p:spPr>
        <p:txBody>
          <a:bodyPr/>
          <a:lstStyle/>
          <a:p>
            <a:r>
              <a:rPr lang="en-US" dirty="0"/>
              <a:t>Nurse Role in IEP’s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2"/>
          </p:nvPr>
        </p:nvSpPr>
        <p:spPr>
          <a:xfrm>
            <a:off x="4418176" y="1354464"/>
            <a:ext cx="3732214" cy="2228851"/>
          </a:xfrm>
        </p:spPr>
        <p:txBody>
          <a:bodyPr/>
          <a:lstStyle/>
          <a:p>
            <a:r>
              <a:rPr lang="en-US" dirty="0"/>
              <a:t>Address any health related goals related to the IEP.</a:t>
            </a:r>
          </a:p>
          <a:p>
            <a:r>
              <a:rPr lang="en-US" dirty="0"/>
              <a:t>Assist with writing goals for the plan.</a:t>
            </a:r>
          </a:p>
          <a:p>
            <a:r>
              <a:rPr lang="en-US" dirty="0"/>
              <a:t>Prepare a care plan when needed.</a:t>
            </a:r>
          </a:p>
          <a:p>
            <a:r>
              <a:rPr lang="en-US" dirty="0"/>
              <a:t>Participate in initial and re-evaluations as needed.</a:t>
            </a:r>
          </a:p>
        </p:txBody>
      </p:sp>
    </p:spTree>
    <p:extLst>
      <p:ext uri="{BB962C8B-B14F-4D97-AF65-F5344CB8AC3E}">
        <p14:creationId xmlns:p14="http://schemas.microsoft.com/office/powerpoint/2010/main" val="50089625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03638" y="791780"/>
            <a:ext cx="8229600" cy="3992796"/>
          </a:xfrm>
        </p:spPr>
        <p:txBody>
          <a:bodyPr/>
          <a:lstStyle/>
          <a:p>
            <a:r>
              <a:rPr lang="en-US" dirty="0"/>
              <a:t>Protecting Students With Disabilities: Frequently Asked Questions About Section 504 and the Education of Children with Disabilities. Website:  </a:t>
            </a:r>
            <a:r>
              <a:rPr lang="en-US" dirty="0">
                <a:hlinkClick r:id="rId2"/>
              </a:rPr>
              <a:t>https://www2.ed.gov/about/offices/list/ocr/504faq.html</a:t>
            </a:r>
            <a:r>
              <a:rPr lang="en-US" dirty="0"/>
              <a:t> </a:t>
            </a:r>
          </a:p>
          <a:p>
            <a:r>
              <a:rPr lang="en-US" dirty="0"/>
              <a:t>South Dakota Department of Education: Eligibility Guide. August 2022. Website: </a:t>
            </a:r>
            <a:r>
              <a:rPr lang="en-US" dirty="0">
                <a:hlinkClick r:id="rId3"/>
              </a:rPr>
              <a:t>https://doe.sd.gov/sped/documents/Eligibility.pdf</a:t>
            </a:r>
            <a:r>
              <a:rPr lang="en-US" dirty="0"/>
              <a:t> </a:t>
            </a:r>
          </a:p>
          <a:p>
            <a:r>
              <a:rPr lang="en-US" dirty="0"/>
              <a:t>What is an IEP? Understood.org. Website: </a:t>
            </a:r>
            <a:r>
              <a:rPr lang="en-US" dirty="0">
                <a:hlinkClick r:id="rId4"/>
              </a:rPr>
              <a:t>https://www.understood.org/en/articles/what-is-an-iep</a:t>
            </a:r>
            <a:r>
              <a:rPr lang="en-US" dirty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2005" y="0"/>
            <a:ext cx="8229600" cy="658946"/>
          </a:xfrm>
        </p:spPr>
        <p:txBody>
          <a:bodyPr/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References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01597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F1466DA-AE97-204F-B5F6-44EA550B4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46" y="3229897"/>
            <a:ext cx="2725877" cy="85853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5602B5-3998-6E4D-9D44-7CAB3B2074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>
                <a:latin typeface="Berlin Sans FB" panose="020E0602020502020306" pitchFamily="34" charset="0"/>
              </a:rPr>
              <a:t>Upon completion of this presentation learners will~</a:t>
            </a:r>
          </a:p>
          <a:p>
            <a:pPr marL="285750" indent="-285750"/>
            <a:r>
              <a:rPr lang="en-US" dirty="0">
                <a:latin typeface="Berlin Sans FB" panose="020E0602020502020306" pitchFamily="34" charset="0"/>
              </a:rPr>
              <a:t>Be able to identify differences in a 504 and an IEP (Individual Education Program) in a school setting.</a:t>
            </a:r>
          </a:p>
          <a:p>
            <a:pPr marL="285750" indent="-285750"/>
            <a:r>
              <a:rPr lang="en-US" dirty="0">
                <a:latin typeface="Berlin Sans FB" panose="020E0602020502020306" pitchFamily="34" charset="0"/>
              </a:rPr>
              <a:t>Understand how the different programs are funded. </a:t>
            </a:r>
          </a:p>
          <a:p>
            <a:pPr marL="285750" indent="-285750"/>
            <a:r>
              <a:rPr lang="en-US" dirty="0">
                <a:latin typeface="Berlin Sans FB" panose="020E0602020502020306" pitchFamily="34" charset="0"/>
              </a:rPr>
              <a:t>Understand their role in the Section 504 evaluation process.</a:t>
            </a:r>
          </a:p>
          <a:p>
            <a:pPr marL="285750" indent="-285750"/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A7076F-B221-494B-87B5-82C7AF7B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395402383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federal law used to protect the rights of students with disabilities in programs that get financial assistance from the Department of Education.</a:t>
            </a:r>
          </a:p>
          <a:p>
            <a:r>
              <a:rPr lang="en-US" dirty="0"/>
              <a:t>Requires schools to provide “free appropriate public education” (FAPE) to students with a disability, regardless of the severity or nature of the disability. </a:t>
            </a:r>
          </a:p>
          <a:p>
            <a:r>
              <a:rPr lang="en-US" dirty="0"/>
              <a:t>FAPE can consist of regular or special education and any related aids or services needed by the student to meet their educational needs to the same level of nondisabled students.</a:t>
            </a:r>
          </a:p>
          <a:p>
            <a:r>
              <a:rPr lang="en-US" dirty="0"/>
              <a:t>Section 504 is funded through the Americans with Disabilities Act, it is not federally funded.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504</a:t>
            </a:r>
          </a:p>
        </p:txBody>
      </p:sp>
    </p:spTree>
    <p:extLst>
      <p:ext uri="{BB962C8B-B14F-4D97-AF65-F5344CB8AC3E}">
        <p14:creationId xmlns:p14="http://schemas.microsoft.com/office/powerpoint/2010/main" val="223233005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"/>
          </p:nvPr>
        </p:nvSpPr>
        <p:spPr>
          <a:xfrm>
            <a:off x="272005" y="857250"/>
            <a:ext cx="6400800" cy="2302640"/>
          </a:xfrm>
        </p:spPr>
        <p:txBody>
          <a:bodyPr/>
          <a:lstStyle/>
          <a:p>
            <a:pPr marL="109537"/>
            <a:r>
              <a:rPr lang="en-US" sz="2000" b="1" dirty="0"/>
              <a:t>To be protected under Section 504 a student must</a:t>
            </a:r>
          </a:p>
          <a:p>
            <a:pPr marL="109537"/>
            <a:endParaRPr lang="en-US" sz="1600" b="1" dirty="0"/>
          </a:p>
          <a:p>
            <a:pPr marL="395287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Have a physical or mental impairment that limits one or more major life activity </a:t>
            </a:r>
            <a:r>
              <a:rPr lang="en-US" sz="16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pPr marL="395287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Have record of such impairment </a:t>
            </a:r>
            <a:r>
              <a:rPr lang="en-US" sz="1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</a:p>
          <a:p>
            <a:pPr marL="395287" indent="-285750">
              <a:buFont typeface="Arial" panose="020B0604020202020204" pitchFamily="34" charset="0"/>
              <a:buChar char="•"/>
            </a:pPr>
            <a:r>
              <a:rPr lang="en-US" sz="1600" b="1" dirty="0"/>
              <a:t>Be regarded as having such impairment.</a:t>
            </a:r>
            <a:endParaRPr lang="en-US" b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98438"/>
            <a:ext cx="8229600" cy="658812"/>
          </a:xfrm>
        </p:spPr>
        <p:txBody>
          <a:bodyPr/>
          <a:lstStyle/>
          <a:p>
            <a:r>
              <a:rPr lang="en-US" dirty="0"/>
              <a:t>What qualifies for a 504</a:t>
            </a:r>
          </a:p>
        </p:txBody>
      </p:sp>
    </p:spTree>
    <p:extLst>
      <p:ext uri="{BB962C8B-B14F-4D97-AF65-F5344CB8AC3E}">
        <p14:creationId xmlns:p14="http://schemas.microsoft.com/office/powerpoint/2010/main" val="310457253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2A5662-AD4F-A54D-AFDA-4873E5BA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Physical or Mental Impairment(s)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A1D084-8C27-CD48-900E-124326A25C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Any disorder or condition, cosmetic disfigurement, or anatomical loss affection one or more body system:</a:t>
            </a:r>
          </a:p>
          <a:p>
            <a:pPr marL="227013" lvl="1" indent="0">
              <a:buNone/>
            </a:pPr>
            <a:endParaRPr lang="en-US" dirty="0"/>
          </a:p>
          <a:p>
            <a:pPr lvl="1"/>
            <a:r>
              <a:rPr lang="en-US" dirty="0"/>
              <a:t>Neurological</a:t>
            </a:r>
          </a:p>
          <a:p>
            <a:pPr lvl="1"/>
            <a:r>
              <a:rPr lang="en-US" dirty="0"/>
              <a:t>Musculoskeletal</a:t>
            </a:r>
          </a:p>
          <a:p>
            <a:pPr lvl="1"/>
            <a:r>
              <a:rPr lang="en-US" dirty="0"/>
              <a:t>Special sense organs</a:t>
            </a:r>
          </a:p>
          <a:p>
            <a:pPr lvl="1"/>
            <a:r>
              <a:rPr lang="en-US" dirty="0"/>
              <a:t>Respiratory</a:t>
            </a:r>
          </a:p>
          <a:p>
            <a:pPr lvl="1"/>
            <a:r>
              <a:rPr lang="en-US" dirty="0"/>
              <a:t>Cardiovascular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4654744" y="1838177"/>
            <a:ext cx="3955143" cy="3086100"/>
          </a:xfrm>
        </p:spPr>
        <p:txBody>
          <a:bodyPr/>
          <a:lstStyle/>
          <a:p>
            <a:pPr lvl="1"/>
            <a:r>
              <a:rPr lang="en-US" dirty="0"/>
              <a:t>Reproductive</a:t>
            </a:r>
          </a:p>
          <a:p>
            <a:pPr lvl="1"/>
            <a:r>
              <a:rPr lang="en-US" dirty="0"/>
              <a:t>Digestion</a:t>
            </a:r>
          </a:p>
          <a:p>
            <a:pPr lvl="1"/>
            <a:r>
              <a:rPr lang="en-US" dirty="0" err="1"/>
              <a:t>Genito</a:t>
            </a:r>
            <a:r>
              <a:rPr lang="en-US" dirty="0"/>
              <a:t>-urinary</a:t>
            </a:r>
          </a:p>
          <a:p>
            <a:pPr lvl="1"/>
            <a:r>
              <a:rPr lang="en-US" dirty="0"/>
              <a:t>Hemic and Lymphatic</a:t>
            </a:r>
          </a:p>
          <a:p>
            <a:pPr lvl="1"/>
            <a:r>
              <a:rPr lang="en-US" dirty="0"/>
              <a:t>Skin</a:t>
            </a:r>
          </a:p>
          <a:p>
            <a:pPr lvl="1"/>
            <a:r>
              <a:rPr lang="en-US" dirty="0"/>
              <a:t>Endocrine</a:t>
            </a:r>
          </a:p>
          <a:p>
            <a:pPr lvl="1"/>
            <a:r>
              <a:rPr lang="en-US" dirty="0"/>
              <a:t>Mental or psychologic disorder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4134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 Placeholder 2"/>
          <p:cNvSpPr txBox="1"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Caring for self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Walking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Seeing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Hearing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Speaking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Breathing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Learning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Working 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Eating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Sleeping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Concentration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Thinking</a:t>
            </a:r>
          </a:p>
          <a:p>
            <a:pPr marL="285750" indent="-285750"/>
            <a:r>
              <a:rPr lang="en-US" dirty="0">
                <a:latin typeface="Comic Sans MS" panose="030F0702030302020204" pitchFamily="66" charset="0"/>
              </a:rPr>
              <a:t>Communicating </a:t>
            </a:r>
            <a:endParaRPr lang="en-US" dirty="0"/>
          </a:p>
        </p:txBody>
      </p:sp>
      <p:sp>
        <p:nvSpPr>
          <p:cNvPr id="186" name="Title 1"/>
          <p:cNvSpPr txBox="1">
            <a:spLocks noGrp="1"/>
          </p:cNvSpPr>
          <p:nvPr>
            <p:ph type="title"/>
          </p:nvPr>
        </p:nvSpPr>
        <p:spPr>
          <a:xfrm>
            <a:off x="0" y="1582723"/>
            <a:ext cx="3555050" cy="152794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Major Life Activities</a:t>
            </a:r>
            <a:br>
              <a:rPr lang="en-US" dirty="0">
                <a:solidFill>
                  <a:schemeClr val="accent3">
                    <a:lumMod val="75000"/>
                  </a:schemeClr>
                </a:solidFill>
              </a:rPr>
            </a:br>
            <a:endParaRPr lang="en-US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school has a multi-disciplinary team that determines who is eligible for a 504 evaluation and if they are eligible for services.</a:t>
            </a:r>
          </a:p>
          <a:p>
            <a:pPr lvl="1"/>
            <a:r>
              <a:rPr lang="en-US" dirty="0"/>
              <a:t>The team often includes a nurse (if available), an administrator and additional school staff. </a:t>
            </a:r>
          </a:p>
          <a:p>
            <a:pPr lvl="1"/>
            <a:r>
              <a:rPr lang="en-US" dirty="0"/>
              <a:t>Evaluation requests can be made by a nurse, school staff member or a parent.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Once implemented a 504 should be re-evaluated at least every 3 years to determine continued coverage and to update any condition(s) or accommodations as needed.</a:t>
            </a:r>
          </a:p>
          <a:p>
            <a:pPr lvl="1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Guidelines for Section 504</a:t>
            </a:r>
          </a:p>
        </p:txBody>
      </p:sp>
    </p:spTree>
    <p:extLst>
      <p:ext uri="{BB962C8B-B14F-4D97-AF65-F5344CB8AC3E}">
        <p14:creationId xmlns:p14="http://schemas.microsoft.com/office/powerpoint/2010/main" val="205694256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Nurses Involvement with a 504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200" dirty="0"/>
              <a:t>Identify a need for an evaluation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1200" dirty="0"/>
              <a:t>Participate in meetings with the team to help determine eligibility and re-evaluations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z="1200" dirty="0"/>
              <a:t>Help identify appropriate accommodations that may be needed based on the student’s needs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1200" dirty="0"/>
              <a:t>Obtain medical documentation related to the disability(s) and develop a care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052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Bobby has a history of asthma indicated on his registration form.</a:t>
            </a:r>
          </a:p>
          <a:p>
            <a:r>
              <a:rPr lang="en-US" dirty="0"/>
              <a:t>The Nurse calls and speaks to mom who confirms he has severe asthma and will have a nebulizer and an inhaler at school.</a:t>
            </a:r>
          </a:p>
          <a:p>
            <a:pPr lvl="1"/>
            <a:r>
              <a:rPr lang="en-US" dirty="0"/>
              <a:t>Mom also shares that he has an asthma action plan from his doctor that indicates he needs to remain indoors for recess if it is below 15 degrees F.</a:t>
            </a:r>
          </a:p>
          <a:p>
            <a:pPr lvl="1"/>
            <a:r>
              <a:rPr lang="en-US" dirty="0"/>
              <a:t>She has a medication form she will bring on the first day of school that states he is to use his inhaler prior to activity and his nebulizer in between if needed.</a:t>
            </a:r>
          </a:p>
          <a:p>
            <a:r>
              <a:rPr lang="en-US" dirty="0"/>
              <a:t>Due to his asthma, he is eligible for an evaluation for a 504.</a:t>
            </a:r>
          </a:p>
          <a:p>
            <a:pPr lvl="1"/>
            <a:r>
              <a:rPr lang="en-US" dirty="0"/>
              <a:t>Physical impairment: Respiratory</a:t>
            </a:r>
          </a:p>
          <a:p>
            <a:pPr lvl="1"/>
            <a:r>
              <a:rPr lang="en-US" dirty="0"/>
              <a:t>Major Bodily Function: Breathing</a:t>
            </a:r>
          </a:p>
          <a:p>
            <a:r>
              <a:rPr lang="en-US" dirty="0"/>
              <a:t>The Nurse will obtain the medical documentation from mom and write the care plan and accommodations will be made.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8284825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Avel Template 2021">
  <a:themeElements>
    <a:clrScheme name="2021 Avel">
      <a:dk1>
        <a:srgbClr val="292F6D"/>
      </a:dk1>
      <a:lt1>
        <a:srgbClr val="FFFFFF"/>
      </a:lt1>
      <a:dk2>
        <a:srgbClr val="292F6D"/>
      </a:dk2>
      <a:lt2>
        <a:srgbClr val="F7E8EB"/>
      </a:lt2>
      <a:accent1>
        <a:srgbClr val="32BCAD"/>
      </a:accent1>
      <a:accent2>
        <a:srgbClr val="2797A9"/>
      </a:accent2>
      <a:accent3>
        <a:srgbClr val="A0D8D2"/>
      </a:accent3>
      <a:accent4>
        <a:srgbClr val="ED1C29"/>
      </a:accent4>
      <a:accent5>
        <a:srgbClr val="F7E8EB"/>
      </a:accent5>
      <a:accent6>
        <a:srgbClr val="258D81"/>
      </a:accent6>
      <a:hlink>
        <a:srgbClr val="2797A9"/>
      </a:hlink>
      <a:folHlink>
        <a:srgbClr val="ED1C29"/>
      </a:folHlink>
    </a:clrScheme>
    <a:fontScheme name="2021 Avera">
      <a:majorFont>
        <a:latin typeface="Century Gothic"/>
        <a:ea typeface="Helvetica"/>
        <a:cs typeface="Helvetica"/>
      </a:majorFont>
      <a:minorFont>
        <a:latin typeface="Century Gothic"/>
        <a:ea typeface="Calibri"/>
        <a:cs typeface="Calibri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25400" cap="flat">
          <a:noFill/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noAutofit/>
      </a:bodyPr>
      <a:lstStyle>
        <a:defPPr marL="0" marR="0" indent="0" algn="l" defTabSz="816273" rtl="0" fontAlgn="auto" latinLnBrk="0" hangingPunct="0">
          <a:lnSpc>
            <a:spcPct val="100000"/>
          </a:lnSpc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 dirty="0" err="1" smtClean="0">
            <a:ln>
              <a:noFill/>
            </a:ln>
            <a:solidFill>
              <a:schemeClr val="tx1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bg2"/>
          </a:solidFill>
          <a:prstDash val="solid"/>
          <a:round/>
        </a:ln>
        <a:effectLst/>
        <a:sp3d/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45719" tIns="45719" rIns="45719" bIns="45719" numCol="1" spcCol="38100" rtlCol="0" anchor="ctr">
        <a:spAutoFit/>
      </a:bodyPr>
      <a:lstStyle>
        <a:defPPr marL="0" marR="0" indent="0" algn="l" defTabSz="816273" rtl="0" fontAlgn="auto" latinLnBrk="0" hangingPunct="0">
          <a:lnSpc>
            <a:spcPct val="100000"/>
          </a:lnSpc>
          <a:spcBef>
            <a:spcPts val="6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 dirty="0" err="1" smtClean="0">
            <a:ln>
              <a:noFill/>
            </a:ln>
            <a:solidFill>
              <a:schemeClr val="bg2"/>
            </a:solidFill>
            <a:effectLst/>
            <a:uFillTx/>
            <a:latin typeface="+mn-lt"/>
            <a:ea typeface="Poppins Regular"/>
            <a:cs typeface="Poppins Regular"/>
            <a:sym typeface="Poppins Regular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ustom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Custom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81627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816273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oppins Regular"/>
            <a:ea typeface="Poppins Regular"/>
            <a:cs typeface="Poppins Regular"/>
            <a:sym typeface="Poppins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43979FF5588F42BCA954E54FE8D8D0" ma:contentTypeVersion="20" ma:contentTypeDescription="Create a new document." ma:contentTypeScope="" ma:versionID="f5ef2932eb8d95f509e3f73232bdff4c">
  <xsd:schema xmlns:xsd="http://www.w3.org/2001/XMLSchema" xmlns:xs="http://www.w3.org/2001/XMLSchema" xmlns:p="http://schemas.microsoft.com/office/2006/metadata/properties" xmlns:ns1="http://schemas.microsoft.com/sharepoint/v3" xmlns:ns2="2e95901f-a723-4905-b3f2-6989ccbac2c8" xmlns:ns3="5e39ea39-3f21-4e40-bcaa-806aa1e92b5b" xmlns:ns4="http://schemas.microsoft.com/sharepoint/v4" targetNamespace="http://schemas.microsoft.com/office/2006/metadata/properties" ma:root="true" ma:fieldsID="394a1c8bbecbfe50e39b729c4356b083" ns1:_="" ns2:_="" ns3:_="" ns4:_="">
    <xsd:import namespace="http://schemas.microsoft.com/sharepoint/v3"/>
    <xsd:import namespace="2e95901f-a723-4905-b3f2-6989ccbac2c8"/>
    <xsd:import namespace="5e39ea39-3f21-4e40-bcaa-806aa1e92b5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  <xsd:element ref="ns1:PublishingStartDate" minOccurs="0"/>
                <xsd:element ref="ns1:PublishingExpirationDate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9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30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5901f-a723-4905-b3f2-6989ccbac2c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1271505-e103-44d9-a85f-ae4b19ce6bb1}" ma:internalName="TaxCatchAll" ma:showField="CatchAllData" ma:web="2e95901f-a723-4905-b3f2-6989ccbac2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9ea39-3f21-4e40-bcaa-806aa1e92b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53c75970-4b09-43e9-883a-9844b639ee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e95901f-a723-4905-b3f2-6989ccbac2c8">7CK2SQNXSDD2-303939665-23384</_dlc_DocId>
    <_dlc_DocIdUrl xmlns="2e95901f-a723-4905-b3f2-6989ccbac2c8">
      <Url>https://avelecare.sharepoint.com/sites/SchoolHealth/_layouts/15/DocIdRedir.aspx?ID=7CK2SQNXSDD2-303939665-23384</Url>
      <Description>7CK2SQNXSDD2-303939665-23384</Description>
    </_dlc_DocIdUrl>
    <TaxCatchAll xmlns="2e95901f-a723-4905-b3f2-6989ccbac2c8" xsi:nil="true"/>
    <lcf76f155ced4ddcb4097134ff3c332f xmlns="5e39ea39-3f21-4e40-bcaa-806aa1e92b5b">
      <Terms xmlns="http://schemas.microsoft.com/office/infopath/2007/PartnerControls"/>
    </lcf76f155ced4ddcb4097134ff3c332f>
    <PublishingExpirationDate xmlns="http://schemas.microsoft.com/sharepoint/v3" xsi:nil="true"/>
    <PublishingStartDate xmlns="http://schemas.microsoft.com/sharepoint/v3" xsi:nil="true"/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16CABD05-9E4F-48A0-A9D7-734129DCF2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ABD769-E354-43E6-A21E-EC8571BE284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408A11B-A161-4F78-BDB3-3E4ABA4C0F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e95901f-a723-4905-b3f2-6989ccbac2c8"/>
    <ds:schemaRef ds:uri="5e39ea39-3f21-4e40-bcaa-806aa1e92b5b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4D03F27-5675-45C7-A252-C98BD1D29C97}">
  <ds:schemaRefs>
    <ds:schemaRef ds:uri="http://schemas.microsoft.com/office/2006/metadata/properties"/>
    <ds:schemaRef ds:uri="http://schemas.microsoft.com/office/infopath/2007/PartnerControls"/>
    <ds:schemaRef ds:uri="2e95901f-a723-4905-b3f2-6989ccbac2c8"/>
    <ds:schemaRef ds:uri="5e39ea39-3f21-4e40-bcaa-806aa1e92b5b"/>
    <ds:schemaRef ds:uri="http://schemas.microsoft.com/sharepoint/v3"/>
    <ds:schemaRef ds:uri="http://schemas.microsoft.com/sharepoint/v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8076</TotalTime>
  <Words>790</Words>
  <Application>Microsoft Office PowerPoint</Application>
  <PresentationFormat>On-screen Show (16:9)</PresentationFormat>
  <Paragraphs>99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Avel Template 2021</vt:lpstr>
      <vt:lpstr>PowerPoint Presentation</vt:lpstr>
      <vt:lpstr>Objectives</vt:lpstr>
      <vt:lpstr>Section 504</vt:lpstr>
      <vt:lpstr>What qualifies for a 504</vt:lpstr>
      <vt:lpstr>Physical or Mental Impairment(s)</vt:lpstr>
      <vt:lpstr>Major Life Activities </vt:lpstr>
      <vt:lpstr>General Guidelines for Section 504</vt:lpstr>
      <vt:lpstr>Nurses Involvement with a 504</vt:lpstr>
      <vt:lpstr>Example</vt:lpstr>
      <vt:lpstr>Individual Education Program (IEP)</vt:lpstr>
      <vt:lpstr>IEP Disability Categories</vt:lpstr>
      <vt:lpstr>General Guidelines for an IEP</vt:lpstr>
      <vt:lpstr>Nurse Role in IEP’s</vt:lpstr>
      <vt:lpstr>References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Suzie</dc:creator>
  <cp:lastModifiedBy>Amanda Allison</cp:lastModifiedBy>
  <cp:revision>177</cp:revision>
  <dcterms:modified xsi:type="dcterms:W3CDTF">2025-01-20T15:01:39Z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0x0101006843979FF5588F42BCA954E54FE8D8D0</vt:lpwstr>
  </property>
  <property fmtid="{D5CDD505-2E9C-101B-9397-08002B2CF9AE}" pid="3" name="_dlc_DocIdItemGuid">
    <vt:lpwstr>66cac8fa-c008-4f36-9c4d-856a0222480a</vt:lpwstr>
  </property>
  <property fmtid="{D5CDD505-2E9C-101B-9397-08002B2CF9AE}" pid="4" name="MediaServiceImageTags">
    <vt:lpwstr/>
  </property>
</Properties>
</file>