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1" r:id="rId10"/>
    <p:sldId id="262" r:id="rId11"/>
    <p:sldId id="263" r:id="rId12"/>
    <p:sldId id="264" r:id="rId13"/>
    <p:sldId id="268" r:id="rId14"/>
    <p:sldId id="265" r:id="rId15"/>
    <p:sldId id="266" r:id="rId16"/>
    <p:sldId id="274" r:id="rId17"/>
    <p:sldId id="267" r:id="rId18"/>
    <p:sldId id="269" r:id="rId19"/>
    <p:sldId id="270" r:id="rId20"/>
    <p:sldId id="272" r:id="rId21"/>
    <p:sldId id="273" r:id="rId22"/>
    <p:sldId id="2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D5C3FB-720B-84D2-06EA-B025F222DFAE}" v="26" dt="2025-01-20T16:28:25.9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7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BB03-29D4-4E02-97CE-22A8D4BB9DDF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19C6E-8DF8-41D1-80F0-23000B1B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59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BB03-29D4-4E02-97CE-22A8D4BB9DDF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19C6E-8DF8-41D1-80F0-23000B1B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9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BB03-29D4-4E02-97CE-22A8D4BB9DDF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19C6E-8DF8-41D1-80F0-23000B1B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79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BB03-29D4-4E02-97CE-22A8D4BB9DDF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19C6E-8DF8-41D1-80F0-23000B1B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37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BB03-29D4-4E02-97CE-22A8D4BB9DDF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19C6E-8DF8-41D1-80F0-23000B1B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31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BB03-29D4-4E02-97CE-22A8D4BB9DDF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19C6E-8DF8-41D1-80F0-23000B1B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31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BB03-29D4-4E02-97CE-22A8D4BB9DDF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19C6E-8DF8-41D1-80F0-23000B1B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96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BB03-29D4-4E02-97CE-22A8D4BB9DDF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19C6E-8DF8-41D1-80F0-23000B1B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51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BB03-29D4-4E02-97CE-22A8D4BB9DDF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19C6E-8DF8-41D1-80F0-23000B1B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36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BB03-29D4-4E02-97CE-22A8D4BB9DDF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19C6E-8DF8-41D1-80F0-23000B1B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81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BB03-29D4-4E02-97CE-22A8D4BB9DDF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19C6E-8DF8-41D1-80F0-23000B1B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91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9BB03-29D4-4E02-97CE-22A8D4BB9DDF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19C6E-8DF8-41D1-80F0-23000B1B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6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dBwr2GZCmQ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U8byn2NT_lo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stepwards.com/?page_id=1524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s://nightingale.edu/blog/head-to-toe-assessment.html" TargetMode="External"/><Relationship Id="rId5" Type="http://schemas.openxmlformats.org/officeDocument/2006/relationships/hyperlink" Target="https://www.ncbi.nlm.nih.gov/pmc/articles/PMC10378137/" TargetMode="External"/><Relationship Id="rId4" Type="http://schemas.openxmlformats.org/officeDocument/2006/relationships/hyperlink" Target="https://www.acls-algorithms.com/wp-content/uploads/2017/03/PALS-Vital-Signs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hyperlink" Target="https://www.acls-algorithms.com/wp-content/uploads/2017/03/PALS-Vital-Signs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Basic Pediatric Assessment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Amanda Allison, BSN, RN, CPN</a:t>
            </a:r>
          </a:p>
          <a:p>
            <a:r>
              <a:rPr lang="en-US" dirty="0"/>
              <a:t>May 2024</a:t>
            </a:r>
            <a:endParaRPr lang="en-US" dirty="0">
              <a:ea typeface="Calibri"/>
              <a:cs typeface="Calibri"/>
            </a:endParaRPr>
          </a:p>
          <a:p>
            <a:r>
              <a:rPr lang="en-US" sz="1000" dirty="0"/>
              <a:t>Reviewed: </a:t>
            </a:r>
            <a:r>
              <a:rPr lang="en-US" sz="1000" dirty="0" err="1"/>
              <a:t>AAllison</a:t>
            </a:r>
            <a:r>
              <a:rPr lang="en-US" sz="1000" dirty="0"/>
              <a:t>, RNC 1/2025</a:t>
            </a:r>
            <a:r>
              <a:rPr lang="en-US" dirty="0"/>
              <a:t> </a:t>
            </a:r>
            <a:endParaRPr lang="en-US" dirty="0">
              <a:ea typeface="Calibri"/>
              <a:cs typeface="Calibri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2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4297"/>
            <a:ext cx="10515600" cy="1325563"/>
          </a:xfrm>
        </p:spPr>
        <p:txBody>
          <a:bodyPr/>
          <a:lstStyle/>
          <a:p>
            <a:r>
              <a:rPr lang="en-US" dirty="0"/>
              <a:t>Outer 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1266"/>
            <a:ext cx="10515600" cy="4351338"/>
          </a:xfrm>
        </p:spPr>
        <p:txBody>
          <a:bodyPr/>
          <a:lstStyle/>
          <a:p>
            <a:r>
              <a:rPr lang="en-US" dirty="0"/>
              <a:t>Color, drainage, pain, bruising, warmth, surrounding lymph nodes.</a:t>
            </a:r>
          </a:p>
          <a:p>
            <a:pPr lvl="1"/>
            <a:endParaRPr lang="en-US" dirty="0"/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552" y="2174178"/>
            <a:ext cx="3495282" cy="376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4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6566"/>
            <a:ext cx="10515600" cy="4525460"/>
          </a:xfrm>
        </p:spPr>
        <p:txBody>
          <a:bodyPr/>
          <a:lstStyle/>
          <a:p>
            <a:r>
              <a:rPr lang="en-US" dirty="0"/>
              <a:t>Normal Findings</a:t>
            </a:r>
          </a:p>
          <a:p>
            <a:pPr lvl="1"/>
            <a:r>
              <a:rPr lang="en-US" dirty="0"/>
              <a:t>Canal</a:t>
            </a:r>
          </a:p>
          <a:p>
            <a:pPr lvl="2"/>
            <a:r>
              <a:rPr lang="en-US" dirty="0"/>
              <a:t>Vary in shape, size and color</a:t>
            </a:r>
          </a:p>
          <a:p>
            <a:pPr lvl="2"/>
            <a:r>
              <a:rPr lang="en-US" dirty="0"/>
              <a:t>Skin tone</a:t>
            </a:r>
          </a:p>
          <a:p>
            <a:pPr lvl="2"/>
            <a:r>
              <a:rPr lang="en-US" dirty="0"/>
              <a:t>Hair</a:t>
            </a:r>
          </a:p>
          <a:p>
            <a:pPr lvl="2"/>
            <a:r>
              <a:rPr lang="en-US" dirty="0"/>
              <a:t>Wax</a:t>
            </a:r>
          </a:p>
          <a:p>
            <a:pPr lvl="1"/>
            <a:r>
              <a:rPr lang="en-US" dirty="0"/>
              <a:t>Ear Drum</a:t>
            </a:r>
          </a:p>
          <a:p>
            <a:pPr lvl="2"/>
            <a:r>
              <a:rPr lang="en-US" dirty="0"/>
              <a:t>Pearly white/grey</a:t>
            </a:r>
          </a:p>
          <a:p>
            <a:pPr lvl="2"/>
            <a:r>
              <a:rPr lang="en-US" dirty="0"/>
              <a:t>Translucent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732806"/>
            <a:ext cx="3302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002" y="3732833"/>
            <a:ext cx="29051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Abnormal Ear Findings</a:t>
            </a:r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690688"/>
            <a:ext cx="2152650" cy="2124075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1591" y="4159470"/>
            <a:ext cx="2059259" cy="213542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42559" y="1690687"/>
            <a:ext cx="2459305" cy="2124075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15354" y="4159470"/>
            <a:ext cx="2086510" cy="25480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80741" y="2481648"/>
            <a:ext cx="223811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Otitis Media</a:t>
            </a:r>
          </a:p>
          <a:p>
            <a:pPr algn="ctr"/>
            <a:r>
              <a:rPr lang="en-US" sz="3200" dirty="0"/>
              <a:t>Fluid</a:t>
            </a:r>
          </a:p>
          <a:p>
            <a:pPr algn="ctr"/>
            <a:r>
              <a:rPr lang="en-US" sz="3200" dirty="0"/>
              <a:t>Perforation</a:t>
            </a:r>
          </a:p>
          <a:p>
            <a:pPr algn="ctr"/>
            <a:r>
              <a:rPr lang="en-US" sz="3200" dirty="0"/>
              <a:t>Scarring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57561" y="5227184"/>
            <a:ext cx="959005" cy="7275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7694341" y="2541956"/>
            <a:ext cx="821013" cy="848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0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Range of motion</a:t>
            </a:r>
          </a:p>
          <a:p>
            <a:r>
              <a:rPr lang="en-US" dirty="0"/>
              <a:t>Pain</a:t>
            </a:r>
          </a:p>
          <a:p>
            <a:r>
              <a:rPr lang="en-US" dirty="0"/>
              <a:t>Shoulder shrug with resistance</a:t>
            </a:r>
          </a:p>
          <a:p>
            <a:r>
              <a:rPr lang="en-US" dirty="0"/>
              <a:t>Lymph node enlargement</a:t>
            </a:r>
          </a:p>
          <a:p>
            <a:r>
              <a:rPr lang="en-US" dirty="0"/>
              <a:t>Head movement, does it cause discomfort</a:t>
            </a:r>
          </a:p>
          <a:p>
            <a:r>
              <a:rPr lang="en-US" dirty="0"/>
              <a:t>Numbness or tingling anywhere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6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6836"/>
          </a:xfrm>
        </p:spPr>
        <p:txBody>
          <a:bodyPr/>
          <a:lstStyle/>
          <a:p>
            <a:r>
              <a:rPr lang="en-US" dirty="0"/>
              <a:t>Cardiovascular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5844"/>
            <a:ext cx="10515600" cy="486111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Heart rate</a:t>
            </a:r>
          </a:p>
          <a:p>
            <a:pPr lvl="1"/>
            <a:r>
              <a:rPr lang="en-US" dirty="0"/>
              <a:t>SVT in kids is 180-220</a:t>
            </a:r>
          </a:p>
          <a:p>
            <a:r>
              <a:rPr lang="en-US" dirty="0"/>
              <a:t>Heart sounds</a:t>
            </a:r>
          </a:p>
          <a:p>
            <a:pPr lvl="1"/>
            <a:r>
              <a:rPr lang="en-US" dirty="0">
                <a:hlinkClick r:id="rId4"/>
              </a:rPr>
              <a:t>https://www.youtube.com/watch?v=dBwr2GZCmQM</a:t>
            </a:r>
            <a:r>
              <a:rPr lang="en-US" dirty="0"/>
              <a:t>  </a:t>
            </a:r>
          </a:p>
          <a:p>
            <a:r>
              <a:rPr lang="en-US" dirty="0"/>
              <a:t>Color</a:t>
            </a:r>
          </a:p>
          <a:p>
            <a:pPr lvl="1"/>
            <a:r>
              <a:rPr lang="en-US" dirty="0"/>
              <a:t>Flushed, pale, cyanotic</a:t>
            </a:r>
          </a:p>
          <a:p>
            <a:r>
              <a:rPr lang="en-US" dirty="0"/>
              <a:t>Skin temperature</a:t>
            </a:r>
          </a:p>
          <a:p>
            <a:pPr lvl="1"/>
            <a:r>
              <a:rPr lang="en-US" dirty="0"/>
              <a:t>Cool, clammy, sweaty</a:t>
            </a:r>
          </a:p>
          <a:p>
            <a:r>
              <a:rPr lang="en-US" dirty="0"/>
              <a:t>Chest pain, tightness</a:t>
            </a:r>
          </a:p>
          <a:p>
            <a:r>
              <a:rPr lang="en-US" dirty="0"/>
              <a:t>Shortness of breath</a:t>
            </a:r>
          </a:p>
          <a:p>
            <a:r>
              <a:rPr lang="en-US" dirty="0"/>
              <a:t>Consider anxiety if physical findings are normal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9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7695"/>
          </a:xfrm>
        </p:spPr>
        <p:txBody>
          <a:bodyPr/>
          <a:lstStyle/>
          <a:p>
            <a:r>
              <a:rPr lang="en-US" dirty="0"/>
              <a:t>Respiratory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51" y="1092820"/>
            <a:ext cx="9181635" cy="526256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Respiratory rate</a:t>
            </a:r>
          </a:p>
          <a:p>
            <a:r>
              <a:rPr lang="en-US" dirty="0"/>
              <a:t>Respiratory effort</a:t>
            </a:r>
          </a:p>
          <a:p>
            <a:pPr lvl="1"/>
            <a:r>
              <a:rPr lang="en-US" dirty="0"/>
              <a:t>Nasal flaring, accessory muscle use, tri pod position </a:t>
            </a:r>
          </a:p>
          <a:p>
            <a:pPr lvl="1"/>
            <a:r>
              <a:rPr lang="en-US" dirty="0"/>
              <a:t>Difficulty speaking, cyanosis</a:t>
            </a:r>
          </a:p>
          <a:p>
            <a:r>
              <a:rPr lang="en-US" dirty="0"/>
              <a:t>Cough</a:t>
            </a:r>
          </a:p>
          <a:p>
            <a:r>
              <a:rPr lang="en-US" dirty="0"/>
              <a:t>Lung sounds</a:t>
            </a:r>
          </a:p>
          <a:p>
            <a:pPr lvl="1"/>
            <a:r>
              <a:rPr lang="en-US" dirty="0"/>
              <a:t>Front and back</a:t>
            </a:r>
          </a:p>
          <a:p>
            <a:pPr lvl="1"/>
            <a:r>
              <a:rPr lang="en-US" dirty="0"/>
              <a:t>Do you hear good air movement</a:t>
            </a:r>
          </a:p>
          <a:p>
            <a:pPr lvl="1"/>
            <a:r>
              <a:rPr lang="en-US" dirty="0">
                <a:hlinkClick r:id="rId4"/>
              </a:rPr>
              <a:t>https://www.youtube.com/watch?v=U8byn2NT_lo</a:t>
            </a:r>
            <a:endParaRPr lang="en-US" dirty="0"/>
          </a:p>
          <a:p>
            <a:pPr lvl="1"/>
            <a:r>
              <a:rPr lang="en-US" dirty="0"/>
              <a:t>Asthma	</a:t>
            </a:r>
          </a:p>
          <a:p>
            <a:pPr lvl="2"/>
            <a:r>
              <a:rPr lang="en-US" dirty="0"/>
              <a:t>May not hear any wheezing if they are not moving air</a:t>
            </a:r>
          </a:p>
          <a:p>
            <a:pPr lvl="2"/>
            <a:r>
              <a:rPr lang="en-US" dirty="0"/>
              <a:t>Wheezing may only be heard after they use their inhaler and have opened 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5677" y="365125"/>
            <a:ext cx="4656323" cy="389224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1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Abdomen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9659"/>
            <a:ext cx="10515600" cy="4727304"/>
          </a:xfrm>
        </p:spPr>
        <p:txBody>
          <a:bodyPr/>
          <a:lstStyle/>
          <a:p>
            <a:r>
              <a:rPr lang="en-US" dirty="0"/>
              <a:t>Pain, location</a:t>
            </a:r>
          </a:p>
          <a:p>
            <a:r>
              <a:rPr lang="en-US" dirty="0"/>
              <a:t>Jump test</a:t>
            </a:r>
          </a:p>
          <a:p>
            <a:pPr lvl="1"/>
            <a:r>
              <a:rPr lang="en-US" dirty="0"/>
              <a:t>Mimics Markel’s sign</a:t>
            </a:r>
          </a:p>
          <a:p>
            <a:r>
              <a:rPr lang="en-US" dirty="0"/>
              <a:t>Nausea, vomiting, diarrhea</a:t>
            </a:r>
          </a:p>
          <a:p>
            <a:r>
              <a:rPr lang="en-US" dirty="0"/>
              <a:t>Last BM</a:t>
            </a:r>
          </a:p>
          <a:p>
            <a:r>
              <a:rPr lang="en-US" dirty="0"/>
              <a:t>Have they eaten, if so what</a:t>
            </a:r>
          </a:p>
          <a:p>
            <a:r>
              <a:rPr lang="en-US" dirty="0"/>
              <a:t>Bowel sounds</a:t>
            </a:r>
          </a:p>
          <a:p>
            <a:r>
              <a:rPr lang="en-US" dirty="0"/>
              <a:t>Pain with urination, lower back pain</a:t>
            </a:r>
          </a:p>
          <a:p>
            <a:r>
              <a:rPr lang="en-US" dirty="0"/>
              <a:t>Menses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ROM</a:t>
            </a:r>
          </a:p>
          <a:p>
            <a:r>
              <a:rPr lang="en-US" dirty="0"/>
              <a:t>Pain</a:t>
            </a:r>
          </a:p>
          <a:p>
            <a:r>
              <a:rPr lang="en-US" dirty="0"/>
              <a:t>Swelling, redness or bruising</a:t>
            </a:r>
          </a:p>
          <a:p>
            <a:r>
              <a:rPr lang="en-US" dirty="0"/>
              <a:t>Numbness or tingling</a:t>
            </a:r>
          </a:p>
          <a:p>
            <a:r>
              <a:rPr lang="en-US" dirty="0"/>
              <a:t>Deformity</a:t>
            </a:r>
          </a:p>
          <a:p>
            <a:r>
              <a:rPr lang="en-US" dirty="0"/>
              <a:t>Strength</a:t>
            </a:r>
          </a:p>
          <a:p>
            <a:pPr lvl="1"/>
            <a:r>
              <a:rPr lang="en-US" dirty="0"/>
              <a:t>Hand grasp, push/pull against resistance, wall push up</a:t>
            </a:r>
          </a:p>
          <a:p>
            <a:r>
              <a:rPr lang="en-US"/>
              <a:t>CAP refill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https://www.acls-algorithms.com/wp-content/uploads/2017/03/PALS-Vital-Signs.pdf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>
                <a:hlinkClick r:id="rId5"/>
              </a:rPr>
              <a:t>https://www.ncbi.nlm.nih.gov/pmc/articles/PMC10378137/</a:t>
            </a:r>
            <a:endParaRPr lang="en-US" dirty="0"/>
          </a:p>
          <a:p>
            <a:r>
              <a:rPr lang="en-US" dirty="0">
                <a:hlinkClick r:id="rId6"/>
              </a:rPr>
              <a:t>https://nightingale.edu/blog/head-to-toe-assessment.html</a:t>
            </a:r>
            <a:endParaRPr lang="en-US" dirty="0"/>
          </a:p>
          <a:p>
            <a:r>
              <a:rPr lang="en-US" dirty="0">
                <a:hlinkClick r:id="rId7"/>
              </a:rPr>
              <a:t>https://www.stepwards.com/?page_id=1524</a:t>
            </a:r>
            <a:endParaRPr lang="en-US" dirty="0"/>
          </a:p>
        </p:txBody>
      </p:sp>
      <p:sp>
        <p:nvSpPr>
          <p:cNvPr id="4" name="AutoShape 2" descr="Wong–Baker Faces Pain Rating Scal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Wong–Baker Faces Pain Rating Scale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8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Upon completion of this module the learner will</a:t>
            </a:r>
          </a:p>
          <a:p>
            <a:pPr lvl="1"/>
            <a:r>
              <a:rPr lang="en-US" dirty="0"/>
              <a:t>Demonstrate how to perform a health interview with a pediatric student.</a:t>
            </a:r>
          </a:p>
          <a:p>
            <a:pPr lvl="1"/>
            <a:r>
              <a:rPr lang="en-US" dirty="0"/>
              <a:t>Determine normal versus abnormal pediatric vital signs.</a:t>
            </a:r>
          </a:p>
          <a:p>
            <a:pPr lvl="1"/>
            <a:r>
              <a:rPr lang="en-US" dirty="0"/>
              <a:t>Utilize an appropriate pain scale for a pediatric student.</a:t>
            </a:r>
          </a:p>
          <a:p>
            <a:pPr lvl="1"/>
            <a:r>
              <a:rPr lang="en-US" dirty="0"/>
              <a:t>Demonstrate how to perform a focused pediatric assessment.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Introduce yourself and ask for the students name</a:t>
            </a:r>
          </a:p>
          <a:p>
            <a:r>
              <a:rPr lang="en-US" dirty="0"/>
              <a:t>Begin to build rapport and trust</a:t>
            </a:r>
          </a:p>
          <a:p>
            <a:r>
              <a:rPr lang="en-US" dirty="0"/>
              <a:t>Take note of your general observations of the student</a:t>
            </a:r>
          </a:p>
          <a:p>
            <a:pPr lvl="1"/>
            <a:r>
              <a:rPr lang="en-US" dirty="0"/>
              <a:t>How do they look, talk, are they in distress</a:t>
            </a:r>
          </a:p>
          <a:p>
            <a:pPr lvl="1"/>
            <a:r>
              <a:rPr lang="en-US" dirty="0"/>
              <a:t>Across the room assessment</a:t>
            </a:r>
          </a:p>
          <a:p>
            <a:r>
              <a:rPr lang="en-US" dirty="0"/>
              <a:t>Do they have any medical alerts on file</a:t>
            </a:r>
          </a:p>
          <a:p>
            <a:r>
              <a:rPr lang="en-US" dirty="0"/>
              <a:t>Health Interview</a:t>
            </a:r>
          </a:p>
          <a:p>
            <a:pPr lvl="1"/>
            <a:r>
              <a:rPr lang="en-US" dirty="0"/>
              <a:t>Ask questions, listen </a:t>
            </a:r>
            <a:r>
              <a:rPr lang="en-US" dirty="0" err="1"/>
              <a:t>intentfully</a:t>
            </a:r>
            <a:r>
              <a:rPr lang="en-US" dirty="0"/>
              <a:t>, provide privacy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0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Vital 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 temp 98.6, exclusion at 100.0</a:t>
            </a:r>
          </a:p>
          <a:p>
            <a:pPr lvl="1"/>
            <a:r>
              <a:rPr lang="en-US" dirty="0"/>
              <a:t>Using our device, check temp first unless it is an emergency</a:t>
            </a:r>
          </a:p>
          <a:p>
            <a:r>
              <a:rPr lang="en-US" dirty="0"/>
              <a:t>RR and HR done via auscultation </a:t>
            </a:r>
          </a:p>
          <a:p>
            <a:r>
              <a:rPr lang="en-US" dirty="0"/>
              <a:t>BP if the school has an automatic BP cuff we can use it.</a:t>
            </a:r>
          </a:p>
          <a:p>
            <a:r>
              <a:rPr lang="en-US" dirty="0"/>
              <a:t>Oximeter: if the school has one, we can use it.</a:t>
            </a:r>
          </a:p>
          <a:p>
            <a:r>
              <a:rPr lang="en-US" dirty="0"/>
              <a:t>Normal Pediatric Vital Signs</a:t>
            </a:r>
          </a:p>
          <a:p>
            <a:pPr lvl="1"/>
            <a:r>
              <a:rPr lang="en-US" dirty="0">
                <a:hlinkClick r:id="rId4"/>
              </a:rPr>
              <a:t>https://www.acls-algorithms.com/wp-content/uploads/2017/03/PALS-Vital-Signs.pdf</a:t>
            </a:r>
            <a:r>
              <a:rPr lang="en-US" dirty="0"/>
              <a:t>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7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1300"/>
            <a:ext cx="10515600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Use an age appropriate pain assessment tool</a:t>
            </a:r>
          </a:p>
          <a:p>
            <a:r>
              <a:rPr lang="en-US" dirty="0"/>
              <a:t>Wong-Baker FACES Pain Rating Scale is appropriate for children 3-7 years old.</a:t>
            </a:r>
          </a:p>
          <a:p>
            <a:pPr lvl="1"/>
            <a:r>
              <a:rPr lang="en-US" dirty="0"/>
              <a:t>0= smiling face, 10= crying face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Numeric Rating Scale, 1-10,  is appropriate for children &gt;8 years old.</a:t>
            </a:r>
          </a:p>
          <a:p>
            <a:pPr lvl="1"/>
            <a:r>
              <a:rPr lang="en-US" dirty="0"/>
              <a:t>0= no pain, 10= the most pain imaginable</a:t>
            </a:r>
          </a:p>
          <a:p>
            <a:endParaRPr lang="en-US" dirty="0"/>
          </a:p>
          <a:p>
            <a:r>
              <a:rPr lang="en-US" dirty="0"/>
              <a:t>Describe type of pain</a:t>
            </a:r>
          </a:p>
          <a:p>
            <a:pPr lvl="1"/>
            <a:r>
              <a:rPr lang="en-US" dirty="0"/>
              <a:t>Sharp, stabbing, aching, constant, episodic, </a:t>
            </a:r>
            <a:r>
              <a:rPr lang="en-US" dirty="0" err="1"/>
              <a:t>etc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514" y="2538413"/>
            <a:ext cx="3695700" cy="12382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5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Eyes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Sclera color</a:t>
            </a:r>
          </a:p>
          <a:p>
            <a:r>
              <a:rPr lang="en-US" dirty="0"/>
              <a:t>PERRL</a:t>
            </a:r>
          </a:p>
          <a:p>
            <a:r>
              <a:rPr lang="en-US" dirty="0"/>
              <a:t>Is there any drainage</a:t>
            </a:r>
          </a:p>
          <a:p>
            <a:pPr lvl="1"/>
            <a:r>
              <a:rPr lang="en-US" dirty="0"/>
              <a:t>Color, consistency</a:t>
            </a:r>
          </a:p>
          <a:p>
            <a:r>
              <a:rPr lang="en-US" dirty="0"/>
              <a:t>Foreign object</a:t>
            </a:r>
          </a:p>
          <a:p>
            <a:r>
              <a:rPr lang="en-US" dirty="0"/>
              <a:t>Vision</a:t>
            </a:r>
          </a:p>
          <a:p>
            <a:r>
              <a:rPr lang="en-US" dirty="0"/>
              <a:t>Tracking</a:t>
            </a:r>
          </a:p>
        </p:txBody>
      </p:sp>
      <p:sp>
        <p:nvSpPr>
          <p:cNvPr id="4" name="AutoShape 2" descr="Eye Conditions and Diseas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Eye Conditions and Diseas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943" y="2067719"/>
            <a:ext cx="2362200" cy="1933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1072" y="674689"/>
            <a:ext cx="4990024" cy="5341434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5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Symmetry</a:t>
            </a:r>
          </a:p>
          <a:p>
            <a:pPr lvl="1"/>
            <a:r>
              <a:rPr lang="en-US" dirty="0"/>
              <a:t>Have staff palpate down nose</a:t>
            </a:r>
          </a:p>
          <a:p>
            <a:r>
              <a:rPr lang="en-US" dirty="0"/>
              <a:t>Using otoscope you can look inside nostrils</a:t>
            </a:r>
          </a:p>
          <a:p>
            <a:r>
              <a:rPr lang="en-US" dirty="0"/>
              <a:t>Can they breathe through both nostrils</a:t>
            </a:r>
          </a:p>
          <a:p>
            <a:r>
              <a:rPr lang="en-US" dirty="0"/>
              <a:t>Can they smell</a:t>
            </a:r>
          </a:p>
          <a:p>
            <a:r>
              <a:rPr lang="en-US" dirty="0"/>
              <a:t>Drainage</a:t>
            </a:r>
          </a:p>
          <a:p>
            <a:r>
              <a:rPr lang="en-US" dirty="0"/>
              <a:t>Palpate sinuses</a:t>
            </a:r>
          </a:p>
          <a:p>
            <a:pPr lvl="1"/>
            <a:r>
              <a:rPr lang="en-US" dirty="0"/>
              <a:t>Direct staff member to apply pressure to assess for pain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824" y="1825625"/>
            <a:ext cx="3657600" cy="344805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3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7625"/>
          </a:xfrm>
        </p:spPr>
        <p:txBody>
          <a:bodyPr/>
          <a:lstStyle/>
          <a:p>
            <a:r>
              <a:rPr lang="en-US" dirty="0"/>
              <a:t>Mouth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9577"/>
            <a:ext cx="10515600" cy="4351338"/>
          </a:xfrm>
        </p:spPr>
        <p:txBody>
          <a:bodyPr/>
          <a:lstStyle/>
          <a:p>
            <a:r>
              <a:rPr lang="en-US" dirty="0"/>
              <a:t>Lips	</a:t>
            </a:r>
          </a:p>
          <a:p>
            <a:pPr lvl="1"/>
            <a:r>
              <a:rPr lang="en-US" dirty="0"/>
              <a:t>Color and moistness</a:t>
            </a:r>
          </a:p>
          <a:p>
            <a:r>
              <a:rPr lang="en-US" dirty="0"/>
              <a:t>Teeth and Gums</a:t>
            </a:r>
          </a:p>
          <a:p>
            <a:pPr lvl="1"/>
            <a:r>
              <a:rPr lang="en-US" dirty="0"/>
              <a:t>Broken, loose, rotted teeth</a:t>
            </a:r>
          </a:p>
          <a:p>
            <a:pPr lvl="1"/>
            <a:r>
              <a:rPr lang="en-US" dirty="0"/>
              <a:t>Red, bleeding, infected gums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0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722" y="209009"/>
            <a:ext cx="10515600" cy="928415"/>
          </a:xfrm>
        </p:spPr>
        <p:txBody>
          <a:bodyPr>
            <a:normAutofit fontScale="90000"/>
          </a:bodyPr>
          <a:lstStyle/>
          <a:p>
            <a:r>
              <a:rPr lang="en-US" dirty="0"/>
              <a:t>Throat: </a:t>
            </a:r>
            <a:r>
              <a:rPr lang="en-US" sz="2700" dirty="0"/>
              <a:t>Tonsils and Uvula: redness, swelling, exudate, pustules, drainage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3422" y="914400"/>
            <a:ext cx="11344900" cy="5943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5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43979FF5588F42BCA954E54FE8D8D0" ma:contentTypeVersion="20" ma:contentTypeDescription="Create a new document." ma:contentTypeScope="" ma:versionID="f5ef2932eb8d95f509e3f73232bdff4c">
  <xsd:schema xmlns:xsd="http://www.w3.org/2001/XMLSchema" xmlns:xs="http://www.w3.org/2001/XMLSchema" xmlns:p="http://schemas.microsoft.com/office/2006/metadata/properties" xmlns:ns1="http://schemas.microsoft.com/sharepoint/v3" xmlns:ns2="2e95901f-a723-4905-b3f2-6989ccbac2c8" xmlns:ns3="5e39ea39-3f21-4e40-bcaa-806aa1e92b5b" xmlns:ns4="http://schemas.microsoft.com/sharepoint/v4" targetNamespace="http://schemas.microsoft.com/office/2006/metadata/properties" ma:root="true" ma:fieldsID="394a1c8bbecbfe50e39b729c4356b083" ns1:_="" ns2:_="" ns3:_="" ns4:_="">
    <xsd:import namespace="http://schemas.microsoft.com/sharepoint/v3"/>
    <xsd:import namespace="2e95901f-a723-4905-b3f2-6989ccbac2c8"/>
    <xsd:import namespace="5e39ea39-3f21-4e40-bcaa-806aa1e92b5b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Location" minOccurs="0"/>
                <xsd:element ref="ns1:PublishingStartDate" minOccurs="0"/>
                <xsd:element ref="ns1:PublishingExpirationDate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29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30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95901f-a723-4905-b3f2-6989ccbac2c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a1271505-e103-44d9-a85f-ae4b19ce6bb1}" ma:internalName="TaxCatchAll" ma:showField="CatchAllData" ma:web="2e95901f-a723-4905-b3f2-6989ccbac2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39ea39-3f21-4e40-bcaa-806aa1e92b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53c75970-4b09-43e9-883a-9844b639ee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8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31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e95901f-a723-4905-b3f2-6989ccbac2c8">7CK2SQNXSDD2-303939665-39623</_dlc_DocId>
    <MediaLengthInSeconds xmlns="5e39ea39-3f21-4e40-bcaa-806aa1e92b5b" xsi:nil="true"/>
    <_dlc_DocIdUrl xmlns="2e95901f-a723-4905-b3f2-6989ccbac2c8">
      <Url>https://avelecare.sharepoint.com/sites/SchoolHealth/_layouts/15/DocIdRedir.aspx?ID=7CK2SQNXSDD2-303939665-39623</Url>
      <Description>7CK2SQNXSDD2-303939665-39623</Description>
    </_dlc_DocIdUrl>
    <SharedWithUsers xmlns="2e95901f-a723-4905-b3f2-6989ccbac2c8">
      <UserInfo>
        <DisplayName/>
        <AccountId xsi:nil="true"/>
        <AccountType/>
      </UserInfo>
    </SharedWithUsers>
    <TaxCatchAll xmlns="2e95901f-a723-4905-b3f2-6989ccbac2c8" xsi:nil="true"/>
    <IconOverlay xmlns="http://schemas.microsoft.com/sharepoint/v4" xsi:nil="true"/>
    <lcf76f155ced4ddcb4097134ff3c332f xmlns="5e39ea39-3f21-4e40-bcaa-806aa1e92b5b">
      <Terms xmlns="http://schemas.microsoft.com/office/infopath/2007/PartnerControls"/>
    </lcf76f155ced4ddcb4097134ff3c332f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C0C35DD-52BF-4549-ADE2-29A6C06DD7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e95901f-a723-4905-b3f2-6989ccbac2c8"/>
    <ds:schemaRef ds:uri="5e39ea39-3f21-4e40-bcaa-806aa1e92b5b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8988D2-D8F4-43F2-B7DD-673B4BE987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FEFD53-81B1-42A9-9553-C4A74A7CEA6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00EAFD23-C738-41B9-A3E6-0E774F8D9104}">
  <ds:schemaRefs>
    <ds:schemaRef ds:uri="http://purl.org/dc/elements/1.1/"/>
    <ds:schemaRef ds:uri="5e39ea39-3f21-4e40-bcaa-806aa1e92b5b"/>
    <ds:schemaRef ds:uri="http://schemas.microsoft.com/sharepoint/v3"/>
    <ds:schemaRef ds:uri="http://purl.org/dc/dcmitype/"/>
    <ds:schemaRef ds:uri="http://www.w3.org/XML/1998/namespace"/>
    <ds:schemaRef ds:uri="http://schemas.microsoft.com/sharepoint/v4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e95901f-a723-4905-b3f2-6989ccbac2c8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25cde9a8-88b4-4d2c-81c3-5b33e02515b4}" enabled="0" method="" siteId="{25cde9a8-88b4-4d2c-81c3-5b33e02515b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671</Words>
  <Application>Microsoft Office PowerPoint</Application>
  <PresentationFormat>Widescreen</PresentationFormat>
  <Paragraphs>136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Basic Pediatric Assessment</vt:lpstr>
      <vt:lpstr>Objectives</vt:lpstr>
      <vt:lpstr>Introduction</vt:lpstr>
      <vt:lpstr>Vital Signs</vt:lpstr>
      <vt:lpstr>Pain</vt:lpstr>
      <vt:lpstr>Eyes</vt:lpstr>
      <vt:lpstr>Nose</vt:lpstr>
      <vt:lpstr>Mouth</vt:lpstr>
      <vt:lpstr>Throat: Tonsils and Uvula: redness, swelling, exudate, pustules, drainage</vt:lpstr>
      <vt:lpstr>Outer Ear</vt:lpstr>
      <vt:lpstr>Inner Ear</vt:lpstr>
      <vt:lpstr>Abnormal Ear Findings</vt:lpstr>
      <vt:lpstr>Neck</vt:lpstr>
      <vt:lpstr>Cardiovascular</vt:lpstr>
      <vt:lpstr>Respiratory</vt:lpstr>
      <vt:lpstr>Abdomen</vt:lpstr>
      <vt:lpstr>Extremities</vt:lpstr>
      <vt:lpstr>References</vt:lpstr>
    </vt:vector>
  </TitlesOfParts>
  <Company>Avera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Pediatric Assessment</dc:title>
  <dc:creator>Amanda Allison</dc:creator>
  <cp:lastModifiedBy>Jessica Gaikowski</cp:lastModifiedBy>
  <cp:revision>34</cp:revision>
  <dcterms:created xsi:type="dcterms:W3CDTF">2024-05-21T14:53:29Z</dcterms:created>
  <dcterms:modified xsi:type="dcterms:W3CDTF">2025-01-29T20:54:13Z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plianceAssetId">
    <vt:lpwstr/>
  </property>
  <property fmtid="{D5CDD505-2E9C-101B-9397-08002B2CF9AE}" pid="3" name="TriggerFlowInfo">
    <vt:lpwstr/>
  </property>
  <property fmtid="{D5CDD505-2E9C-101B-9397-08002B2CF9AE}" pid="4" name="_dlc_DocIdItemGuid">
    <vt:lpwstr>0457fe0a-110b-4757-a451-5a137997ff83</vt:lpwstr>
  </property>
  <property fmtid="{D5CDD505-2E9C-101B-9397-08002B2CF9AE}" pid="5" name="_ExtendedDescription">
    <vt:lpwstr/>
  </property>
  <property fmtid="{D5CDD505-2E9C-101B-9397-08002B2CF9AE}" pid="6" name="ContentTypeId">
    <vt:lpwstr>0x0101006843979FF5588F42BCA954E54FE8D8D0</vt:lpwstr>
  </property>
  <property fmtid="{D5CDD505-2E9C-101B-9397-08002B2CF9AE}" pid="7" name="Order">
    <vt:lpwstr>3871900.00000000</vt:lpwstr>
  </property>
  <property fmtid="{D5CDD505-2E9C-101B-9397-08002B2CF9AE}" pid="8" name="MediaServiceImageTags">
    <vt:lpwstr/>
  </property>
</Properties>
</file>